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329" r:id="rId4"/>
    <p:sldId id="276" r:id="rId5"/>
    <p:sldId id="277" r:id="rId6"/>
    <p:sldId id="278" r:id="rId7"/>
    <p:sldId id="279" r:id="rId8"/>
    <p:sldId id="281" r:id="rId9"/>
    <p:sldId id="280" r:id="rId10"/>
    <p:sldId id="321" r:id="rId11"/>
    <p:sldId id="322" r:id="rId12"/>
    <p:sldId id="323" r:id="rId13"/>
    <p:sldId id="288" r:id="rId14"/>
    <p:sldId id="287" r:id="rId15"/>
    <p:sldId id="294" r:id="rId16"/>
    <p:sldId id="291" r:id="rId17"/>
    <p:sldId id="301" r:id="rId18"/>
    <p:sldId id="302" r:id="rId19"/>
    <p:sldId id="303" r:id="rId20"/>
    <p:sldId id="310" r:id="rId21"/>
    <p:sldId id="325" r:id="rId22"/>
    <p:sldId id="311" r:id="rId23"/>
    <p:sldId id="326" r:id="rId24"/>
    <p:sldId id="312" r:id="rId25"/>
    <p:sldId id="327" r:id="rId26"/>
    <p:sldId id="307" r:id="rId27"/>
    <p:sldId id="295" r:id="rId28"/>
    <p:sldId id="298" r:id="rId29"/>
    <p:sldId id="262" r:id="rId30"/>
    <p:sldId id="314" r:id="rId31"/>
    <p:sldId id="331" r:id="rId32"/>
    <p:sldId id="332" r:id="rId33"/>
    <p:sldId id="333" r:id="rId34"/>
    <p:sldId id="334" r:id="rId35"/>
    <p:sldId id="335" r:id="rId36"/>
    <p:sldId id="336" r:id="rId37"/>
    <p:sldId id="337" r:id="rId38"/>
    <p:sldId id="338" r:id="rId39"/>
    <p:sldId id="339" r:id="rId40"/>
    <p:sldId id="340"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5976" autoAdjust="0"/>
  </p:normalViewPr>
  <p:slideViewPr>
    <p:cSldViewPr>
      <p:cViewPr varScale="1">
        <p:scale>
          <a:sx n="40" d="100"/>
          <a:sy n="40" d="100"/>
        </p:scale>
        <p:origin x="-20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D95A8E-3705-4FAA-B522-173357B94C42}" type="datetimeFigureOut">
              <a:rPr lang="en-US" smtClean="0"/>
              <a:pPr/>
              <a:t>2/6/2013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0876C5-4B8C-4A6B-921E-1ACE0404E5ED}" type="slidenum">
              <a:rPr lang="en-US" smtClean="0"/>
              <a:pPr/>
              <a:t>‹#›</a:t>
            </a:fld>
            <a:endParaRPr lang="en-US"/>
          </a:p>
        </p:txBody>
      </p:sp>
    </p:spTree>
    <p:extLst>
      <p:ext uri="{BB962C8B-B14F-4D97-AF65-F5344CB8AC3E}">
        <p14:creationId xmlns:p14="http://schemas.microsoft.com/office/powerpoint/2010/main" val="8679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C00000"/>
                </a:solidFill>
              </a:rPr>
              <a:t>ESI</a:t>
            </a:r>
            <a:r>
              <a:rPr lang="en-US" baseline="0" dirty="0" smtClean="0">
                <a:solidFill>
                  <a:srgbClr val="C00000"/>
                </a:solidFill>
              </a:rPr>
              <a:t> – Electronically Stored Information</a:t>
            </a:r>
            <a:endParaRPr lang="en-US" dirty="0" smtClean="0">
              <a:solidFill>
                <a:srgbClr val="C00000"/>
              </a:solidFill>
            </a:endParaRPr>
          </a:p>
          <a:p>
            <a:endParaRPr lang="en-US" dirty="0" smtClean="0">
              <a:solidFill>
                <a:srgbClr val="C00000"/>
              </a:solidFill>
            </a:endParaRPr>
          </a:p>
          <a:p>
            <a:r>
              <a:rPr lang="en-US" dirty="0" smtClean="0">
                <a:solidFill>
                  <a:srgbClr val="C00000"/>
                </a:solidFill>
              </a:rPr>
              <a:t>16.02(a) </a:t>
            </a:r>
          </a:p>
          <a:p>
            <a:r>
              <a:rPr lang="en-US" dirty="0" smtClean="0"/>
              <a:t>Under the file name</a:t>
            </a:r>
          </a:p>
          <a:p>
            <a:r>
              <a:rPr lang="en-US" dirty="0" smtClean="0"/>
              <a:t>With</a:t>
            </a:r>
            <a:r>
              <a:rPr lang="en-US" baseline="0" dirty="0" smtClean="0"/>
              <a:t> the other file materials</a:t>
            </a:r>
          </a:p>
          <a:p>
            <a:r>
              <a:rPr lang="en-US" baseline="0" dirty="0" smtClean="0"/>
              <a:t>Under the name of a key party, or description of the venture</a:t>
            </a:r>
          </a:p>
          <a:p>
            <a:r>
              <a:rPr lang="en-US" baseline="0" dirty="0" smtClean="0"/>
              <a:t>Where one of the players usually keeps that material</a:t>
            </a:r>
          </a:p>
          <a:p>
            <a:r>
              <a:rPr lang="en-US" baseline="0" dirty="0" smtClean="0"/>
              <a:t>Can find it using keyword searches</a:t>
            </a:r>
          </a:p>
          <a:p>
            <a:endParaRPr lang="en-US" baseline="0" dirty="0" smtClean="0"/>
          </a:p>
          <a:p>
            <a:r>
              <a:rPr lang="en-US" baseline="0" dirty="0" smtClean="0"/>
              <a:t>So that’s good news, you don’t have to look in every nook and cranny.  You just have to look where you would expect to find information related to the matter in issue.</a:t>
            </a:r>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C00000"/>
                </a:solidFill>
              </a:rPr>
              <a:t>(e.g. someone else hosts a database for </a:t>
            </a:r>
            <a:r>
              <a:rPr lang="en-US" dirty="0" smtClean="0">
                <a:solidFill>
                  <a:srgbClr val="C00000"/>
                </a:solidFill>
              </a:rPr>
              <a:t>us)</a:t>
            </a:r>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More and more people are not printing the documents they create. And the volume of emails</a:t>
            </a:r>
            <a:r>
              <a:rPr lang="en-US" baseline="0" dirty="0" smtClean="0"/>
              <a:t> has grown exponentially. </a:t>
            </a:r>
            <a:r>
              <a:rPr lang="en-US" dirty="0" smtClean="0"/>
              <a:t> So IM people need to know where everyone’s files are</a:t>
            </a:r>
            <a:r>
              <a:rPr lang="en-US" baseline="0" dirty="0" smtClean="0"/>
              <a:t> – and generally that’s ok for paper, but for electronic files, you may need the help of IT to locate all of the relevant directories.  Usually emails are stored on a separate server than the word processed documents.  Databases usually have their own server.  The documents could be in the cloud.</a:t>
            </a:r>
          </a:p>
          <a:p>
            <a:endParaRPr lang="en-US" dirty="0" smtClean="0"/>
          </a:p>
          <a:p>
            <a:r>
              <a:rPr lang="en-US" baseline="0" dirty="0" smtClean="0"/>
              <a:t>In our paper world, preserving documents is easy - records people have protocols for litigation holds, marking the retention schedule to ensure the record is not destroyed - but how are electronic documents actually preserved?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90876C5-4B8C-4A6B-921E-1ACE0404E5E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this</a:t>
            </a:r>
            <a:r>
              <a:rPr lang="en-US" baseline="0" dirty="0" smtClean="0"/>
              <a:t> is not the next step!     In fact we discourage self-help</a:t>
            </a:r>
          </a:p>
          <a:p>
            <a:endParaRPr lang="en-US" baseline="0" dirty="0" smtClean="0"/>
          </a:p>
          <a:p>
            <a:r>
              <a:rPr lang="en-US" baseline="0" dirty="0" smtClean="0"/>
              <a:t>You need an IT professional,   The lawyer, the IT person and the records person have to work closely to ensure all of the relevant electronic information and paper records are preserved.</a:t>
            </a:r>
          </a:p>
          <a:p>
            <a:endParaRPr lang="en-US" baseline="0" dirty="0" smtClean="0"/>
          </a:p>
        </p:txBody>
      </p:sp>
      <p:sp>
        <p:nvSpPr>
          <p:cNvPr id="4" name="Slide Number Placeholder 3"/>
          <p:cNvSpPr>
            <a:spLocks noGrp="1"/>
          </p:cNvSpPr>
          <p:nvPr>
            <p:ph type="sldNum" sz="quarter" idx="10"/>
          </p:nvPr>
        </p:nvSpPr>
        <p:spPr/>
        <p:txBody>
          <a:bodyPr/>
          <a:lstStyle/>
          <a:p>
            <a:fld id="{690876C5-4B8C-4A6B-921E-1ACE0404E5E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rules require the party to “exactly copy” the relevant electronic information that is to be preserved</a:t>
            </a:r>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15</a:t>
            </a:fld>
            <a:endParaRPr lang="en-US"/>
          </a:p>
        </p:txBody>
      </p:sp>
    </p:spTree>
    <p:extLst>
      <p:ext uri="{BB962C8B-B14F-4D97-AF65-F5344CB8AC3E}">
        <p14:creationId xmlns:p14="http://schemas.microsoft.com/office/powerpoint/2010/main" val="85822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(14.02(1)(iv)  need to read R 14 with R 16)</a:t>
            </a:r>
          </a:p>
          <a:p>
            <a:r>
              <a:rPr lang="en-US" dirty="0" smtClean="0"/>
              <a:t>The intent is that you have </a:t>
            </a:r>
            <a:r>
              <a:rPr lang="en-US" dirty="0" smtClean="0"/>
              <a:t>an exact duplicate including the meta-data</a:t>
            </a:r>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507EA-D72E-43D6-9D12-20E27B868CCB}" type="slidenum">
              <a:rPr lang="en-US"/>
              <a:pPr/>
              <a:t>19</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2437E-C06E-458A-8670-4AEE3726E7B7}" type="slidenum">
              <a:rPr lang="en-US"/>
              <a:pPr/>
              <a:t>21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baseline="0" dirty="0" smtClean="0"/>
              <a:t>Used with permission of Case in Point</a:t>
            </a:r>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if you receive the documents</a:t>
            </a:r>
            <a:r>
              <a:rPr lang="en-US" baseline="0" dirty="0" smtClean="0"/>
              <a:t> electronically, you have to send them electronically to the other side unless the lawyers agree or the court orders otherwise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But note the “readily accessible”  - </a:t>
            </a:r>
            <a:r>
              <a:rPr lang="en-US" baseline="0" dirty="0" err="1" smtClean="0"/>
              <a:t>Wordperfect</a:t>
            </a:r>
            <a:r>
              <a:rPr lang="en-US" baseline="0" dirty="0" smtClean="0"/>
              <a:t> documents and </a:t>
            </a:r>
            <a:r>
              <a:rPr lang="en-US" baseline="0" dirty="0" err="1" smtClean="0"/>
              <a:t>Groupwise</a:t>
            </a:r>
            <a:r>
              <a:rPr lang="en-US" baseline="0" dirty="0" smtClean="0"/>
              <a:t> email may not be “readily accessible” to people with Word and Outlook – we may have to convert some of our electronic documents to something the other side can read.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26</a:t>
            </a:fld>
            <a:endParaRPr lang="en-US"/>
          </a:p>
        </p:txBody>
      </p:sp>
    </p:spTree>
    <p:extLst>
      <p:ext uri="{BB962C8B-B14F-4D97-AF65-F5344CB8AC3E}">
        <p14:creationId xmlns:p14="http://schemas.microsoft.com/office/powerpoint/2010/main" val="818887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90876C5-4B8C-4A6B-921E-1ACE0404E5E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AF6ABF-3D6D-4E8D-A185-854384D55D5C}" type="slidenum">
              <a:rPr lang="en-CA" smtClean="0">
                <a:solidFill>
                  <a:prstClr val="black"/>
                </a:solidFill>
              </a:rPr>
              <a:pPr/>
              <a:t>37</a:t>
            </a:fld>
            <a:endParaRPr lang="en-CA">
              <a:solidFill>
                <a:prstClr val="black"/>
              </a:solidFill>
            </a:endParaRPr>
          </a:p>
        </p:txBody>
      </p:sp>
    </p:spTree>
    <p:extLst>
      <p:ext uri="{BB962C8B-B14F-4D97-AF65-F5344CB8AC3E}">
        <p14:creationId xmlns:p14="http://schemas.microsoft.com/office/powerpoint/2010/main" val="20427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Questions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690876C5-4B8C-4A6B-921E-1ACE0404E5ED}"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90876C5-4B8C-4A6B-921E-1ACE0404E5E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Rule 14.02 – definitions that relate specifically to e-disclosure and e-discovery</a:t>
            </a:r>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8</a:t>
            </a:fld>
            <a:endParaRPr lang="en-US"/>
          </a:p>
        </p:txBody>
      </p:sp>
    </p:spTree>
    <p:extLst>
      <p:ext uri="{BB962C8B-B14F-4D97-AF65-F5344CB8AC3E}">
        <p14:creationId xmlns:p14="http://schemas.microsoft.com/office/powerpoint/2010/main" val="59595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still part of the same rule – the emphasis</a:t>
            </a:r>
            <a:r>
              <a:rPr lang="en-US" baseline="0" dirty="0" smtClean="0"/>
              <a:t> is on not just the information you would ordinarily look for but on all the kinds of meta-data that might go with it that would tell you about the creation or alteration of the document.  </a:t>
            </a:r>
          </a:p>
        </p:txBody>
      </p:sp>
      <p:sp>
        <p:nvSpPr>
          <p:cNvPr id="4" name="Slide Number Placeholder 3"/>
          <p:cNvSpPr>
            <a:spLocks noGrp="1"/>
          </p:cNvSpPr>
          <p:nvPr>
            <p:ph type="sldNum" sz="quarter" idx="10"/>
          </p:nvPr>
        </p:nvSpPr>
        <p:spPr/>
        <p:txBody>
          <a:bodyPr/>
          <a:lstStyle/>
          <a:p>
            <a:fld id="{690876C5-4B8C-4A6B-921E-1ACE0404E5ED}" type="slidenum">
              <a:rPr lang="en-US" smtClean="0"/>
              <a:pPr/>
              <a:t>9</a:t>
            </a:fld>
            <a:endParaRPr lang="en-US"/>
          </a:p>
        </p:txBody>
      </p:sp>
    </p:spTree>
    <p:extLst>
      <p:ext uri="{BB962C8B-B14F-4D97-AF65-F5344CB8AC3E}">
        <p14:creationId xmlns:p14="http://schemas.microsoft.com/office/powerpoint/2010/main" val="3836887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 much</a:t>
            </a:r>
            <a:r>
              <a:rPr lang="en-US" baseline="0" dirty="0" smtClean="0"/>
              <a:t> the definition relates to anything you can view on a computer, and any of the file or properties information or other meta-data related to it</a:t>
            </a:r>
          </a:p>
          <a:p>
            <a:endParaRPr lang="en-US" baseline="0" dirty="0" smtClean="0"/>
          </a:p>
          <a:p>
            <a:r>
              <a:rPr lang="en-US" baseline="0" dirty="0" smtClean="0"/>
              <a:t>So then the question is which electronic information needs to be preserved…</a:t>
            </a:r>
            <a:endParaRPr lang="en-US" dirty="0"/>
          </a:p>
        </p:txBody>
      </p:sp>
      <p:sp>
        <p:nvSpPr>
          <p:cNvPr id="4" name="Slide Number Placeholder 3"/>
          <p:cNvSpPr>
            <a:spLocks noGrp="1"/>
          </p:cNvSpPr>
          <p:nvPr>
            <p:ph type="sldNum" sz="quarter" idx="10"/>
          </p:nvPr>
        </p:nvSpPr>
        <p:spPr/>
        <p:txBody>
          <a:bodyPr/>
          <a:lstStyle/>
          <a:p>
            <a:fld id="{690876C5-4B8C-4A6B-921E-1ACE0404E5ED}" type="slidenum">
              <a:rPr lang="en-US" smtClean="0"/>
              <a:pPr/>
              <a:t>10</a:t>
            </a:fld>
            <a:endParaRPr lang="en-US"/>
          </a:p>
        </p:txBody>
      </p:sp>
    </p:spTree>
    <p:extLst>
      <p:ext uri="{BB962C8B-B14F-4D97-AF65-F5344CB8AC3E}">
        <p14:creationId xmlns:p14="http://schemas.microsoft.com/office/powerpoint/2010/main" val="422070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193C56-38EF-406B-967E-2A7AF41E3D14}"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93C56-38EF-406B-967E-2A7AF41E3D14}"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93C56-38EF-406B-967E-2A7AF41E3D14}"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a:xfrm>
            <a:off x="856286" y="1600200"/>
            <a:ext cx="8287717"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685891"/>
            <a:endParaRPr sz="1400">
              <a:solidFill>
                <a:prstClr val="white"/>
              </a:solidFill>
            </a:endParaRPr>
          </a:p>
        </p:txBody>
      </p:sp>
      <p:sp>
        <p:nvSpPr>
          <p:cNvPr id="8" name="Rectangle 7"/>
          <p:cNvSpPr/>
          <p:nvPr/>
        </p:nvSpPr>
        <p:spPr>
          <a:xfrm>
            <a:off x="963" y="0"/>
            <a:ext cx="9144095"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9" name="Rectangle 8"/>
          <p:cNvSpPr/>
          <p:nvPr/>
        </p:nvSpPr>
        <p:spPr>
          <a:xfrm>
            <a:off x="963" y="228600"/>
            <a:ext cx="9144095"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10" name="Rectangle 9"/>
          <p:cNvSpPr/>
          <p:nvPr/>
        </p:nvSpPr>
        <p:spPr>
          <a:xfrm>
            <a:off x="963" y="306324"/>
            <a:ext cx="9144095"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13" name="Rectangle 12"/>
          <p:cNvSpPr/>
          <p:nvPr/>
        </p:nvSpPr>
        <p:spPr>
          <a:xfrm>
            <a:off x="0" y="6217920"/>
            <a:ext cx="9144000"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14" name="Rectangle 13"/>
          <p:cNvSpPr/>
          <p:nvPr/>
        </p:nvSpPr>
        <p:spPr>
          <a:xfrm>
            <a:off x="959" y="6080762"/>
            <a:ext cx="9144096" cy="97215"/>
          </a:xfrm>
          <a:prstGeom prst="rect">
            <a:avLst/>
          </a:prstGeom>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91"/>
            <a:endParaRPr sz="1400">
              <a:solidFill>
                <a:prstClr val="white"/>
              </a:solidFill>
            </a:endParaRPr>
          </a:p>
        </p:txBody>
      </p:sp>
      <p:sp>
        <p:nvSpPr>
          <p:cNvPr id="15" name="Rectangle 14"/>
          <p:cNvSpPr/>
          <p:nvPr/>
        </p:nvSpPr>
        <p:spPr>
          <a:xfrm>
            <a:off x="959" y="6172200"/>
            <a:ext cx="9144096"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3" name="Subtitle 2"/>
          <p:cNvSpPr>
            <a:spLocks noGrp="1"/>
          </p:cNvSpPr>
          <p:nvPr>
            <p:ph type="subTitle" idx="1"/>
          </p:nvPr>
        </p:nvSpPr>
        <p:spPr>
          <a:xfrm>
            <a:off x="1142107" y="5029200"/>
            <a:ext cx="6173806" cy="838200"/>
          </a:xfrm>
        </p:spPr>
        <p:txBody>
          <a:bodyPr/>
          <a:lstStyle>
            <a:lvl1pPr marL="0" indent="0" algn="l">
              <a:lnSpc>
                <a:spcPct val="90000"/>
              </a:lnSpc>
              <a:spcBef>
                <a:spcPts val="0"/>
              </a:spcBef>
              <a:buNone/>
              <a:defRPr>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142111" y="1905000"/>
            <a:ext cx="6859785" cy="2667000"/>
          </a:xfrm>
        </p:spPr>
        <p:txBody>
          <a:bodyPr anchor="b">
            <a:normAutofit/>
          </a:bodyPr>
          <a:lstStyle>
            <a:lvl1pPr>
              <a:lnSpc>
                <a:spcPct val="80000"/>
              </a:lnSpc>
              <a:defRPr sz="5000">
                <a:solidFill>
                  <a:schemeClr val="bg1"/>
                </a:solidFill>
                <a:effectLst>
                  <a:outerShdw blurRad="88900" algn="ctr" rotWithShape="0">
                    <a:prstClr val="black">
                      <a:alpha val="35000"/>
                    </a:prstClr>
                  </a:outerShdw>
                </a:effectLst>
              </a:defRPr>
            </a:lvl1pPr>
          </a:lstStyle>
          <a:p>
            <a:r>
              <a:rPr lang="en-US" smtClean="0"/>
              <a:t>Click to edit Master title style</a:t>
            </a:r>
            <a:endParaRPr/>
          </a:p>
        </p:txBody>
      </p:sp>
      <p:sp>
        <p:nvSpPr>
          <p:cNvPr id="20" name="Date Placeholder 19"/>
          <p:cNvSpPr>
            <a:spLocks noGrp="1"/>
          </p:cNvSpPr>
          <p:nvPr>
            <p:ph type="dt" sz="half" idx="10"/>
          </p:nvPr>
        </p:nvSpPr>
        <p:spPr/>
        <p:txBody>
          <a:bodyPr/>
          <a:lstStyle/>
          <a:p>
            <a:fld id="{8E36636D-D922-432D-A958-524484B5923D}" type="datetimeFigureOut">
              <a:rPr>
                <a:solidFill>
                  <a:prstClr val="white"/>
                </a:solidFill>
              </a:rPr>
              <a:pPr/>
              <a:t>12/8/2011</a:t>
            </a:fld>
            <a:endParaRPr>
              <a:solidFill>
                <a:prstClr val="white"/>
              </a:solidFill>
            </a:endParaRPr>
          </a:p>
        </p:txBody>
      </p:sp>
      <p:sp>
        <p:nvSpPr>
          <p:cNvPr id="21" name="Footer Placeholder 20"/>
          <p:cNvSpPr>
            <a:spLocks noGrp="1"/>
          </p:cNvSpPr>
          <p:nvPr>
            <p:ph type="ftr" sz="quarter" idx="11"/>
          </p:nvPr>
        </p:nvSpPr>
        <p:spPr/>
        <p:txBody>
          <a:bodyPr/>
          <a:lstStyle/>
          <a:p>
            <a:endParaRPr>
              <a:solidFill>
                <a:prstClr val="white"/>
              </a:solidFill>
            </a:endParaRPr>
          </a:p>
        </p:txBody>
      </p:sp>
      <p:sp>
        <p:nvSpPr>
          <p:cNvPr id="22" name="Slide Number Placeholder 21"/>
          <p:cNvSpPr>
            <a:spLocks noGrp="1"/>
          </p:cNvSpPr>
          <p:nvPr>
            <p:ph type="sldNum" sz="quarter" idx="12"/>
          </p:nvPr>
        </p:nvSpPr>
        <p:spPr/>
        <p:txBody>
          <a:bodyPr/>
          <a:lstStyle/>
          <a:p>
            <a:fld id="{DF28FB93-0A08-4E7D-8E63-9EFA29F1E093}" type="slidenum">
              <a:rPr>
                <a:solidFill>
                  <a:prstClr val="white"/>
                </a:solidFill>
              </a:rPr>
              <a:pPr/>
              <a:t>‹#›</a:t>
            </a:fld>
            <a:endParaRPr>
              <a:solidFill>
                <a:prstClr val="white"/>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0" y="6233161"/>
            <a:ext cx="9143245" cy="642059"/>
          </a:xfrm>
          <a:prstGeom prst="rect">
            <a:avLst/>
          </a:prstGeom>
        </p:spPr>
      </p:pic>
    </p:spTree>
    <p:extLst>
      <p:ext uri="{BB962C8B-B14F-4D97-AF65-F5344CB8AC3E}">
        <p14:creationId xmlns:p14="http://schemas.microsoft.com/office/powerpoint/2010/main" val="314731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a:solidFill>
                  <a:prstClr val="white"/>
                </a:solidFill>
              </a:rPr>
              <a:pPr/>
              <a:t>12/8/2011</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85444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107" y="1905000"/>
            <a:ext cx="6859786" cy="2667000"/>
          </a:xfrm>
        </p:spPr>
        <p:txBody>
          <a:bodyPr anchor="b">
            <a:normAutofit/>
          </a:bodyPr>
          <a:lstStyle>
            <a:lvl1pPr algn="l">
              <a:defRPr sz="4100" b="0" cap="none" baseline="0"/>
            </a:lvl1pPr>
          </a:lstStyle>
          <a:p>
            <a:r>
              <a:rPr lang="en-US" smtClean="0"/>
              <a:t>Click to edit Master title style</a:t>
            </a:r>
            <a:endParaRPr/>
          </a:p>
        </p:txBody>
      </p:sp>
      <p:sp>
        <p:nvSpPr>
          <p:cNvPr id="3" name="Text Placeholder 2"/>
          <p:cNvSpPr>
            <a:spLocks noGrp="1"/>
          </p:cNvSpPr>
          <p:nvPr>
            <p:ph type="body" idx="1"/>
          </p:nvPr>
        </p:nvSpPr>
        <p:spPr>
          <a:xfrm>
            <a:off x="1142107" y="4876800"/>
            <a:ext cx="6173806" cy="1143000"/>
          </a:xfrm>
        </p:spPr>
        <p:txBody>
          <a:bodyPr anchor="t">
            <a:normAutofit/>
          </a:bodyPr>
          <a:lstStyle>
            <a:lvl1pPr marL="0" indent="0">
              <a:spcBef>
                <a:spcPts val="0"/>
              </a:spcBef>
              <a:buNone/>
              <a:defRPr sz="1800">
                <a:solidFill>
                  <a:schemeClr val="tx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8E36636D-D922-432D-A958-524484B5923D}" type="datetimeFigureOut">
              <a:rPr>
                <a:solidFill>
                  <a:prstClr val="black"/>
                </a:solidFill>
              </a:rPr>
              <a:pPr/>
              <a:t>12/8/2011</a:t>
            </a:fld>
            <a:endParaRPr>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90279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42107" y="1905002"/>
            <a:ext cx="3327540" cy="4088921"/>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4354" y="1905002"/>
            <a:ext cx="3327540" cy="4088921"/>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a:lvl7pPr>
            <a:lvl8pPr>
              <a:defRPr sz="1200" baseline="0"/>
            </a:lvl8pPr>
            <a:lvl9pPr>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a:solidFill>
                  <a:prstClr val="white"/>
                </a:solidFill>
              </a:rPr>
              <a:pPr/>
              <a:t>12/8/2011</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5467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8" y="1828802"/>
            <a:ext cx="3315563" cy="685801"/>
          </a:xfrm>
        </p:spPr>
        <p:txBody>
          <a:bodyPr anchor="ctr">
            <a:normAutofit/>
          </a:bodyPr>
          <a:lstStyle>
            <a:lvl1pPr marL="0" indent="0">
              <a:spcBef>
                <a:spcPts val="0"/>
              </a:spcBef>
              <a:buNone/>
              <a:defRPr sz="15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2108" y="2590801"/>
            <a:ext cx="3315563" cy="342900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6334" y="1828802"/>
            <a:ext cx="3315563" cy="685801"/>
          </a:xfrm>
        </p:spPr>
        <p:txBody>
          <a:bodyPr anchor="ctr">
            <a:normAutofit/>
          </a:bodyPr>
          <a:lstStyle>
            <a:lvl1pPr marL="0" indent="0">
              <a:spcBef>
                <a:spcPts val="0"/>
              </a:spcBef>
              <a:buNone/>
              <a:defRPr sz="15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6334" y="2590801"/>
            <a:ext cx="3315563" cy="342900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a:solidFill>
                  <a:prstClr val="white"/>
                </a:solidFill>
              </a:rPr>
              <a:pPr/>
              <a:t>12/8/2011</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5233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a:solidFill>
                  <a:prstClr val="white"/>
                </a:solidFill>
              </a:rPr>
              <a:pPr/>
              <a:t>12/8/2011</a:t>
            </a:fld>
            <a:endParaRPr>
              <a:solidFill>
                <a:prstClr val="white"/>
              </a:solidFill>
            </a:endParaRPr>
          </a:p>
        </p:txBody>
      </p:sp>
      <p:sp>
        <p:nvSpPr>
          <p:cNvPr id="4" name="Footer Placeholder 3"/>
          <p:cNvSpPr>
            <a:spLocks noGrp="1"/>
          </p:cNvSpPr>
          <p:nvPr>
            <p:ph type="ftr" sz="quarter" idx="11"/>
          </p:nvPr>
        </p:nvSpPr>
        <p:spPr/>
        <p:txBody>
          <a:bodyPr/>
          <a:lstStyle/>
          <a:p>
            <a:endParaRPr>
              <a:solidFill>
                <a:prstClr val="white"/>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8691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p:nvGrpSpPr>
        <p:grpSpPr>
          <a:xfrm>
            <a:off x="3" y="6309360"/>
            <a:ext cx="9145055"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grpSp>
      <p:sp>
        <p:nvSpPr>
          <p:cNvPr id="2" name="Date Placeholder 1"/>
          <p:cNvSpPr>
            <a:spLocks noGrp="1"/>
          </p:cNvSpPr>
          <p:nvPr>
            <p:ph type="dt" sz="half" idx="10"/>
          </p:nvPr>
        </p:nvSpPr>
        <p:spPr/>
        <p:txBody>
          <a:bodyPr/>
          <a:lstStyle/>
          <a:p>
            <a:fld id="{8E36636D-D922-432D-A958-524484B5923D}" type="datetimeFigureOut">
              <a:rPr>
                <a:solidFill>
                  <a:prstClr val="white"/>
                </a:solidFill>
              </a:rPr>
              <a:pPr/>
              <a:t>12/8/2011</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83405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ame"/>
          <p:cNvSpPr/>
          <p:nvPr/>
        </p:nvSpPr>
        <p:spPr>
          <a:xfrm>
            <a:off x="913448" y="1019175"/>
            <a:ext cx="4596057"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685891"/>
            <a:endParaRPr sz="1400">
              <a:solidFill>
                <a:prstClr val="white"/>
              </a:solidFill>
            </a:endParaRPr>
          </a:p>
        </p:txBody>
      </p:sp>
      <p:sp>
        <p:nvSpPr>
          <p:cNvPr id="2" name="Title 1"/>
          <p:cNvSpPr>
            <a:spLocks noGrp="1"/>
          </p:cNvSpPr>
          <p:nvPr>
            <p:ph type="title"/>
          </p:nvPr>
        </p:nvSpPr>
        <p:spPr>
          <a:xfrm>
            <a:off x="5943959" y="1371600"/>
            <a:ext cx="2343760" cy="2057400"/>
          </a:xfrm>
        </p:spPr>
        <p:txBody>
          <a:bodyPr anchor="b">
            <a:normAutofit/>
          </a:bodyPr>
          <a:lstStyle>
            <a:lvl1pPr algn="l">
              <a:defRPr sz="2400" b="1"/>
            </a:lvl1pPr>
          </a:lstStyle>
          <a:p>
            <a:r>
              <a:rPr lang="en-US" smtClean="0"/>
              <a:t>Click to edit Master title style</a:t>
            </a:r>
            <a:endParaRPr/>
          </a:p>
        </p:txBody>
      </p:sp>
      <p:sp>
        <p:nvSpPr>
          <p:cNvPr id="3" name="Content Placeholder 2"/>
          <p:cNvSpPr>
            <a:spLocks noGrp="1"/>
          </p:cNvSpPr>
          <p:nvPr>
            <p:ph idx="1"/>
          </p:nvPr>
        </p:nvSpPr>
        <p:spPr>
          <a:xfrm>
            <a:off x="1119239" y="1293495"/>
            <a:ext cx="4184470" cy="402336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43959" y="3536832"/>
            <a:ext cx="2343760" cy="1797169"/>
          </a:xfrm>
        </p:spPr>
        <p:txBody>
          <a:bodyPr>
            <a:normAutofit/>
          </a:bodyPr>
          <a:lstStyle>
            <a:lvl1pPr marL="0" indent="0">
              <a:spcBef>
                <a:spcPts val="600"/>
              </a:spcBef>
              <a:buNone/>
              <a:defRPr sz="12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a:solidFill>
                  <a:prstClr val="white"/>
                </a:solidFill>
              </a:rPr>
              <a:pPr/>
              <a:t>12/8/2011</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8925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93C56-38EF-406B-967E-2A7AF41E3D14}"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ame"/>
          <p:cNvSpPr/>
          <p:nvPr/>
        </p:nvSpPr>
        <p:spPr>
          <a:xfrm>
            <a:off x="913448" y="1019175"/>
            <a:ext cx="4596057"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685891"/>
            <a:endParaRPr sz="1400">
              <a:solidFill>
                <a:prstClr val="white"/>
              </a:solidFill>
            </a:endParaRPr>
          </a:p>
        </p:txBody>
      </p:sp>
      <p:sp>
        <p:nvSpPr>
          <p:cNvPr id="2" name="Title 1"/>
          <p:cNvSpPr>
            <a:spLocks noGrp="1"/>
          </p:cNvSpPr>
          <p:nvPr>
            <p:ph type="title"/>
          </p:nvPr>
        </p:nvSpPr>
        <p:spPr>
          <a:xfrm>
            <a:off x="5943959" y="1371600"/>
            <a:ext cx="2343760" cy="2057400"/>
          </a:xfrm>
        </p:spPr>
        <p:txBody>
          <a:bodyPr anchor="b">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1050644" y="1202055"/>
            <a:ext cx="4321665" cy="4206240"/>
          </a:xfrm>
          <a:solidFill>
            <a:schemeClr val="bg1">
              <a:lumMod val="95000"/>
            </a:schemeClr>
          </a:solidFill>
        </p:spPr>
        <p:txBody>
          <a:bodyPr tIns="685891">
            <a:normAutofit/>
          </a:bodyPr>
          <a:lstStyle>
            <a:lvl1pPr marL="0" indent="0" algn="ctr">
              <a:spcBef>
                <a:spcPts val="0"/>
              </a:spcBef>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5943959" y="3536829"/>
            <a:ext cx="2343760" cy="1797171"/>
          </a:xfrm>
        </p:spPr>
        <p:txBody>
          <a:bodyPr>
            <a:normAutofit/>
          </a:bodyPr>
          <a:lstStyle>
            <a:lvl1pPr marL="0" indent="0">
              <a:spcBef>
                <a:spcPts val="600"/>
              </a:spcBef>
              <a:buNone/>
              <a:defRPr sz="12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a:solidFill>
                  <a:prstClr val="white"/>
                </a:solidFill>
              </a:rPr>
              <a:pPr/>
              <a:t>12/8/2011</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72327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a:solidFill>
                  <a:prstClr val="white"/>
                </a:solidFill>
              </a:rPr>
              <a:pPr/>
              <a:t>12/8/2011</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86526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2736" y="609600"/>
            <a:ext cx="857474"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609600"/>
            <a:ext cx="5773652" cy="5410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a:solidFill>
                  <a:prstClr val="white"/>
                </a:solidFill>
              </a:rPr>
              <a:pPr/>
              <a:t>12/8/2011</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27930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413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119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31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836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844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304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9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93C56-38EF-406B-967E-2A7AF41E3D14}"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891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87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299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53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193C56-38EF-406B-967E-2A7AF41E3D14}"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193C56-38EF-406B-967E-2A7AF41E3D14}" type="datetimeFigureOut">
              <a:rPr lang="en-US" smtClean="0"/>
              <a:pPr/>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193C56-38EF-406B-967E-2A7AF41E3D14}" type="datetimeFigureOut">
              <a:rPr lang="en-US" smtClean="0"/>
              <a:pPr/>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93C56-38EF-406B-967E-2A7AF41E3D14}" type="datetimeFigureOut">
              <a:rPr lang="en-US" smtClean="0"/>
              <a:pPr/>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93C56-38EF-406B-967E-2A7AF41E3D14}"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93C56-38EF-406B-967E-2A7AF41E3D14}"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9B8D3-CEBB-4636-AC41-DA6E7CD73B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93C56-38EF-406B-967E-2A7AF41E3D14}" type="datetimeFigureOut">
              <a:rPr lang="en-US" smtClean="0"/>
              <a:pPr/>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9B8D3-CEBB-4636-AC41-DA6E7CD73B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bottom graphic"/>
          <p:cNvGrpSpPr/>
          <p:nvPr/>
        </p:nvGrpSpPr>
        <p:grpSpPr>
          <a:xfrm>
            <a:off x="3" y="6309360"/>
            <a:ext cx="9145055"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grpSp>
      <p:grpSp>
        <p:nvGrpSpPr>
          <p:cNvPr id="10" name="top graphic"/>
          <p:cNvGrpSpPr/>
          <p:nvPr/>
        </p:nvGrpSpPr>
        <p:grpSpPr>
          <a:xfrm>
            <a:off x="963" y="0"/>
            <a:ext cx="9144095"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sz="1400">
                <a:solidFill>
                  <a:prstClr val="white"/>
                </a:solidFill>
              </a:endParaRPr>
            </a:p>
          </p:txBody>
        </p:sp>
      </p:grpSp>
      <p:sp>
        <p:nvSpPr>
          <p:cNvPr id="2" name="Title Placeholder 1"/>
          <p:cNvSpPr>
            <a:spLocks noGrp="1"/>
          </p:cNvSpPr>
          <p:nvPr>
            <p:ph type="title"/>
          </p:nvPr>
        </p:nvSpPr>
        <p:spPr>
          <a:xfrm>
            <a:off x="1142454" y="609600"/>
            <a:ext cx="6859440" cy="1066800"/>
          </a:xfrm>
          <a:prstGeom prst="rect">
            <a:avLst/>
          </a:prstGeom>
        </p:spPr>
        <p:txBody>
          <a:bodyPr vert="horz" lIns="68589" tIns="34295" rIns="68589" bIns="34295"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454" y="1905000"/>
            <a:ext cx="6859440" cy="4114800"/>
          </a:xfrm>
          <a:prstGeom prst="rect">
            <a:avLst/>
          </a:prstGeom>
        </p:spPr>
        <p:txBody>
          <a:bodyPr vert="horz" lIns="68589" tIns="34295" rIns="68589" bIns="342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997334" y="6516865"/>
            <a:ext cx="995976" cy="228600"/>
          </a:xfrm>
          <a:prstGeom prst="rect">
            <a:avLst/>
          </a:prstGeom>
        </p:spPr>
        <p:txBody>
          <a:bodyPr vert="horz" lIns="68589" tIns="34295" rIns="68589" bIns="34295" rtlCol="0" anchor="ctr"/>
          <a:lstStyle>
            <a:lvl1pPr algn="r">
              <a:defRPr sz="600">
                <a:solidFill>
                  <a:schemeClr val="bg1"/>
                </a:solidFill>
              </a:defRPr>
            </a:lvl1pPr>
          </a:lstStyle>
          <a:p>
            <a:pPr defTabSz="685891"/>
            <a:fld id="{8E36636D-D922-432D-A958-524484B5923D}" type="datetimeFigureOut">
              <a:rPr>
                <a:solidFill>
                  <a:prstClr val="white"/>
                </a:solidFill>
              </a:rPr>
              <a:pPr defTabSz="685891"/>
              <a:t>12/8/2011</a:t>
            </a:fld>
            <a:endParaRPr>
              <a:solidFill>
                <a:prstClr val="white"/>
              </a:solidFill>
            </a:endParaRPr>
          </a:p>
        </p:txBody>
      </p:sp>
      <p:sp>
        <p:nvSpPr>
          <p:cNvPr id="5" name="Footer Placeholder 4"/>
          <p:cNvSpPr>
            <a:spLocks noGrp="1"/>
          </p:cNvSpPr>
          <p:nvPr>
            <p:ph type="ftr" sz="quarter" idx="3"/>
          </p:nvPr>
        </p:nvSpPr>
        <p:spPr>
          <a:xfrm>
            <a:off x="1130921" y="6516865"/>
            <a:ext cx="4547793" cy="228600"/>
          </a:xfrm>
          <a:prstGeom prst="rect">
            <a:avLst/>
          </a:prstGeom>
        </p:spPr>
        <p:txBody>
          <a:bodyPr vert="horz" lIns="68589" tIns="34295" rIns="68589" bIns="34295" rtlCol="0" anchor="ctr"/>
          <a:lstStyle>
            <a:lvl1pPr algn="l">
              <a:defRPr sz="600" cap="all" baseline="0">
                <a:solidFill>
                  <a:schemeClr val="bg1"/>
                </a:solidFill>
              </a:defRPr>
            </a:lvl1pPr>
          </a:lstStyle>
          <a:p>
            <a:pPr defTabSz="685891"/>
            <a:endParaRPr>
              <a:solidFill>
                <a:prstClr val="white"/>
              </a:solidFill>
            </a:endParaRPr>
          </a:p>
        </p:txBody>
      </p:sp>
      <p:sp>
        <p:nvSpPr>
          <p:cNvPr id="6" name="Slide Number Placeholder 5"/>
          <p:cNvSpPr>
            <a:spLocks noGrp="1"/>
          </p:cNvSpPr>
          <p:nvPr>
            <p:ph type="sldNum" sz="quarter" idx="4"/>
          </p:nvPr>
        </p:nvSpPr>
        <p:spPr>
          <a:xfrm>
            <a:off x="7299472" y="6516865"/>
            <a:ext cx="702422" cy="228600"/>
          </a:xfrm>
          <a:prstGeom prst="rect">
            <a:avLst/>
          </a:prstGeom>
        </p:spPr>
        <p:txBody>
          <a:bodyPr vert="horz" lIns="68589" tIns="34295" rIns="68589" bIns="34295" rtlCol="0" anchor="ctr"/>
          <a:lstStyle>
            <a:lvl1pPr algn="r">
              <a:defRPr sz="600">
                <a:solidFill>
                  <a:schemeClr val="bg1"/>
                </a:solidFill>
              </a:defRPr>
            </a:lvl1pPr>
          </a:lstStyle>
          <a:p>
            <a:pPr defTabSz="685891"/>
            <a:fld id="{DF28FB93-0A08-4E7D-8E63-9EFA29F1E093}" type="slidenum">
              <a:rPr>
                <a:solidFill>
                  <a:prstClr val="white"/>
                </a:solidFill>
              </a:rPr>
              <a:pPr defTabSz="685891"/>
              <a:t>‹#›</a:t>
            </a:fld>
            <a:endParaRPr>
              <a:solidFill>
                <a:prstClr val="white"/>
              </a:solidFill>
            </a:endParaRPr>
          </a:p>
        </p:txBody>
      </p:sp>
    </p:spTree>
    <p:extLst>
      <p:ext uri="{BB962C8B-B14F-4D97-AF65-F5344CB8AC3E}">
        <p14:creationId xmlns:p14="http://schemas.microsoft.com/office/powerpoint/2010/main" val="221121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91"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05767" indent="-205767" algn="l" defTabSz="685891" rtl="0" eaLnBrk="1" latinLnBrk="0" hangingPunct="1">
        <a:lnSpc>
          <a:spcPct val="90000"/>
        </a:lnSpc>
        <a:spcBef>
          <a:spcPts val="1350"/>
        </a:spcBef>
        <a:buClr>
          <a:schemeClr val="tx1"/>
        </a:buClr>
        <a:buSzPct val="80000"/>
        <a:buFont typeface="Wingdings" pitchFamily="2" charset="2"/>
        <a:buChar char="§"/>
        <a:defRPr sz="1800" kern="1200">
          <a:solidFill>
            <a:schemeClr val="tx1"/>
          </a:solidFill>
          <a:latin typeface="+mn-lt"/>
          <a:ea typeface="+mn-ea"/>
          <a:cs typeface="+mn-cs"/>
        </a:defRPr>
      </a:lvl1pPr>
      <a:lvl2pPr marL="411535" indent="-171473" algn="l" defTabSz="685891" rtl="0" eaLnBrk="1" latinLnBrk="0" hangingPunct="1">
        <a:lnSpc>
          <a:spcPct val="90000"/>
        </a:lnSpc>
        <a:spcBef>
          <a:spcPts val="750"/>
        </a:spcBef>
        <a:buClr>
          <a:schemeClr val="tx1"/>
        </a:buClr>
        <a:buSzPct val="100000"/>
        <a:buFont typeface="Arial" pitchFamily="34" charset="0"/>
        <a:buChar char="–"/>
        <a:defRPr sz="1500" kern="1200">
          <a:solidFill>
            <a:schemeClr val="tx1"/>
          </a:solidFill>
          <a:latin typeface="+mn-lt"/>
          <a:ea typeface="+mn-ea"/>
          <a:cs typeface="+mn-cs"/>
        </a:defRPr>
      </a:lvl2pPr>
      <a:lvl3pPr marL="617302" indent="-171473" algn="l" defTabSz="685891" rtl="0" eaLnBrk="1" latinLnBrk="0" hangingPunct="1">
        <a:lnSpc>
          <a:spcPct val="90000"/>
        </a:lnSpc>
        <a:spcBef>
          <a:spcPts val="600"/>
        </a:spcBef>
        <a:buClr>
          <a:schemeClr val="tx1"/>
        </a:buClr>
        <a:buSzPct val="80000"/>
        <a:buFont typeface="Wingdings" pitchFamily="2" charset="2"/>
        <a:buChar char="§"/>
        <a:defRPr sz="1400" kern="1200">
          <a:solidFill>
            <a:schemeClr val="tx1"/>
          </a:solidFill>
          <a:latin typeface="+mn-lt"/>
          <a:ea typeface="+mn-ea"/>
          <a:cs typeface="+mn-cs"/>
        </a:defRPr>
      </a:lvl3pPr>
      <a:lvl4pPr marL="823070" indent="-171473" algn="l" defTabSz="685891" rtl="0" eaLnBrk="1" latinLnBrk="0" hangingPunct="1">
        <a:lnSpc>
          <a:spcPct val="90000"/>
        </a:lnSpc>
        <a:spcBef>
          <a:spcPts val="600"/>
        </a:spcBef>
        <a:buClr>
          <a:schemeClr val="tx1"/>
        </a:buClr>
        <a:buSzPct val="100000"/>
        <a:buFont typeface="Arial" pitchFamily="34" charset="0"/>
        <a:buChar char="–"/>
        <a:defRPr sz="1200" kern="1200">
          <a:solidFill>
            <a:schemeClr val="tx1"/>
          </a:solidFill>
          <a:latin typeface="+mn-lt"/>
          <a:ea typeface="+mn-ea"/>
          <a:cs typeface="+mn-cs"/>
        </a:defRPr>
      </a:lvl4pPr>
      <a:lvl5pPr marL="994543" indent="-171473" algn="l" defTabSz="685891" rtl="0" eaLnBrk="1" latinLnBrk="0" hangingPunct="1">
        <a:lnSpc>
          <a:spcPct val="90000"/>
        </a:lnSpc>
        <a:spcBef>
          <a:spcPts val="600"/>
        </a:spcBef>
        <a:buClr>
          <a:schemeClr val="tx1"/>
        </a:buClr>
        <a:buSzPct val="80000"/>
        <a:buFont typeface="Wingdings" pitchFamily="2" charset="2"/>
        <a:buChar char="§"/>
        <a:defRPr sz="1200" kern="1200">
          <a:solidFill>
            <a:schemeClr val="tx1"/>
          </a:solidFill>
          <a:latin typeface="+mn-lt"/>
          <a:ea typeface="+mn-ea"/>
          <a:cs typeface="+mn-cs"/>
        </a:defRPr>
      </a:lvl5pPr>
      <a:lvl6pPr marL="1166015" indent="-171473" algn="l" defTabSz="685891" rtl="0" eaLnBrk="1" latinLnBrk="0" hangingPunct="1">
        <a:lnSpc>
          <a:spcPct val="90000"/>
        </a:lnSpc>
        <a:spcBef>
          <a:spcPts val="600"/>
        </a:spcBef>
        <a:buClr>
          <a:schemeClr val="tx1"/>
        </a:buClr>
        <a:buSzPct val="100000"/>
        <a:buFont typeface="Arial" pitchFamily="34" charset="0"/>
        <a:buChar char="–"/>
        <a:defRPr sz="1200" kern="1200">
          <a:solidFill>
            <a:schemeClr val="tx1"/>
          </a:solidFill>
          <a:latin typeface="+mn-lt"/>
          <a:ea typeface="+mn-ea"/>
          <a:cs typeface="+mn-cs"/>
        </a:defRPr>
      </a:lvl6pPr>
      <a:lvl7pPr marL="1337488" indent="-171473" algn="l" defTabSz="685891" rtl="0" eaLnBrk="1" latinLnBrk="0" hangingPunct="1">
        <a:lnSpc>
          <a:spcPct val="90000"/>
        </a:lnSpc>
        <a:spcBef>
          <a:spcPts val="600"/>
        </a:spcBef>
        <a:buClr>
          <a:schemeClr val="tx1"/>
        </a:buClr>
        <a:buSzPct val="80000"/>
        <a:buFont typeface="Wingdings" pitchFamily="2" charset="2"/>
        <a:buChar char="§"/>
        <a:defRPr sz="1200" kern="1200">
          <a:solidFill>
            <a:schemeClr val="tx1"/>
          </a:solidFill>
          <a:latin typeface="+mn-lt"/>
          <a:ea typeface="+mn-ea"/>
          <a:cs typeface="+mn-cs"/>
        </a:defRPr>
      </a:lvl7pPr>
      <a:lvl8pPr marL="1508961" indent="-171473" algn="l" defTabSz="685891" rtl="0" eaLnBrk="1" latinLnBrk="0" hangingPunct="1">
        <a:lnSpc>
          <a:spcPct val="90000"/>
        </a:lnSpc>
        <a:spcBef>
          <a:spcPts val="600"/>
        </a:spcBef>
        <a:buClr>
          <a:schemeClr val="tx1"/>
        </a:buClr>
        <a:buSzPct val="100000"/>
        <a:buFont typeface="Arial" pitchFamily="34" charset="0"/>
        <a:buChar char="–"/>
        <a:defRPr sz="1200" kern="1200">
          <a:solidFill>
            <a:schemeClr val="tx1"/>
          </a:solidFill>
          <a:latin typeface="+mn-lt"/>
          <a:ea typeface="+mn-ea"/>
          <a:cs typeface="+mn-cs"/>
        </a:defRPr>
      </a:lvl8pPr>
      <a:lvl9pPr marL="1680434" indent="-171473" algn="l" defTabSz="685891" rtl="0" eaLnBrk="1" latinLnBrk="0" hangingPunct="1">
        <a:lnSpc>
          <a:spcPct val="90000"/>
        </a:lnSpc>
        <a:spcBef>
          <a:spcPts val="600"/>
        </a:spcBef>
        <a:buClr>
          <a:schemeClr val="tx1"/>
        </a:buClr>
        <a:buSzPct val="80000"/>
        <a:buFont typeface="Wingdings" pitchFamily="2" charset="2"/>
        <a:buChar char="§"/>
        <a:defRPr sz="1200" kern="1200">
          <a:solidFill>
            <a:schemeClr val="tx1"/>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93C56-38EF-406B-967E-2A7AF41E3D14}" type="datetimeFigureOut">
              <a:rPr lang="en-US" smtClean="0">
                <a:solidFill>
                  <a:prstClr val="black">
                    <a:tint val="75000"/>
                  </a:prstClr>
                </a:solidFill>
              </a:rPr>
              <a:pPr/>
              <a:t>2/6/2013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9B8D3-CEBB-4636-AC41-DA6E7CD73B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76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Documents/EDiscoveryGLforIT-2011-07-27-final.docx"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Documents/EDiscoveryGLforIT-2011-07-27-final.docx"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Documents/EDiscoveryGLforIT-2011-07-27-final.docx" TargetMode="Externa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107" y="5029200"/>
            <a:ext cx="7809870" cy="838200"/>
          </a:xfrm>
        </p:spPr>
        <p:txBody>
          <a:bodyPr/>
          <a:lstStyle/>
          <a:p>
            <a:pPr algn="r"/>
            <a:r>
              <a:rPr lang="en-US" dirty="0" smtClean="0">
                <a:latin typeface="Tw Cen MT" pitchFamily="34" charset="0"/>
              </a:rPr>
              <a:t>INFORMATION WITHOUT BORDERS CONFERENCE</a:t>
            </a:r>
          </a:p>
          <a:p>
            <a:pPr algn="r"/>
            <a:r>
              <a:rPr lang="en-US" dirty="0" smtClean="0">
                <a:latin typeface="Tw Cen MT" pitchFamily="34" charset="0"/>
              </a:rPr>
              <a:t>February 7, 2013</a:t>
            </a:r>
            <a:endParaRPr lang="en-US" dirty="0">
              <a:latin typeface="Tw Cen MT" pitchFamily="34" charset="0"/>
            </a:endParaRPr>
          </a:p>
        </p:txBody>
      </p:sp>
      <p:sp>
        <p:nvSpPr>
          <p:cNvPr id="2" name="Title 1"/>
          <p:cNvSpPr>
            <a:spLocks noGrp="1"/>
          </p:cNvSpPr>
          <p:nvPr>
            <p:ph type="ctrTitle"/>
          </p:nvPr>
        </p:nvSpPr>
        <p:spPr>
          <a:xfrm>
            <a:off x="1142108" y="1905000"/>
            <a:ext cx="8001892" cy="2438400"/>
          </a:xfrm>
        </p:spPr>
        <p:txBody>
          <a:bodyPr>
            <a:normAutofit/>
          </a:bodyPr>
          <a:lstStyle/>
          <a:p>
            <a:r>
              <a:rPr lang="en-US" sz="4400" dirty="0">
                <a:latin typeface="Tw Cen MT" pitchFamily="34" charset="0"/>
              </a:rPr>
              <a:t>e</a:t>
            </a:r>
            <a:r>
              <a:rPr lang="en-US" sz="4400" dirty="0" smtClean="0">
                <a:latin typeface="Tw Cen MT" pitchFamily="34" charset="0"/>
              </a:rPr>
              <a:t>-DISCOVERY </a:t>
            </a:r>
            <a:r>
              <a:rPr lang="en-US" sz="4400" dirty="0">
                <a:latin typeface="Tw Cen MT" pitchFamily="34" charset="0"/>
              </a:rPr>
              <a:t>AND </a:t>
            </a:r>
            <a:br>
              <a:rPr lang="en-US" sz="4400" dirty="0">
                <a:latin typeface="Tw Cen MT" pitchFamily="34" charset="0"/>
              </a:rPr>
            </a:br>
            <a:r>
              <a:rPr lang="en-US" sz="4400" dirty="0" smtClean="0">
                <a:latin typeface="Tw Cen MT" pitchFamily="34" charset="0"/>
              </a:rPr>
              <a:t>INFORMATION MANAGEMENT</a:t>
            </a:r>
            <a:endParaRPr lang="en-US" sz="4400" dirty="0">
              <a:latin typeface="Tw Cen MT" pitchFamily="34" charset="0"/>
            </a:endParaRPr>
          </a:p>
        </p:txBody>
      </p:sp>
    </p:spTree>
    <p:extLst>
      <p:ext uri="{BB962C8B-B14F-4D97-AF65-F5344CB8AC3E}">
        <p14:creationId xmlns:p14="http://schemas.microsoft.com/office/powerpoint/2010/main" val="221240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Information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8196" y="1600200"/>
            <a:ext cx="5587608" cy="4525963"/>
          </a:xfrm>
        </p:spPr>
      </p:pic>
    </p:spTree>
    <p:extLst>
      <p:ext uri="{BB962C8B-B14F-4D97-AF65-F5344CB8AC3E}">
        <p14:creationId xmlns:p14="http://schemas.microsoft.com/office/powerpoint/2010/main" val="65132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Duty </a:t>
            </a:r>
            <a:r>
              <a:rPr lang="en-US" dirty="0"/>
              <a:t>is to Preserve ESI that is…</a:t>
            </a:r>
            <a:endParaRPr lang="en-US" dirty="0">
              <a:solidFill>
                <a:srgbClr val="C00000"/>
              </a:solidFill>
            </a:endParaRPr>
          </a:p>
        </p:txBody>
      </p:sp>
      <p:sp>
        <p:nvSpPr>
          <p:cNvPr id="3" name="Content Placeholder 2"/>
          <p:cNvSpPr>
            <a:spLocks noGrp="1"/>
          </p:cNvSpPr>
          <p:nvPr>
            <p:ph idx="1"/>
          </p:nvPr>
        </p:nvSpPr>
        <p:spPr>
          <a:xfrm>
            <a:off x="457200" y="1981200"/>
            <a:ext cx="8305800" cy="4495800"/>
          </a:xfrm>
          <a:solidFill>
            <a:schemeClr val="bg1"/>
          </a:solidFill>
          <a:ln>
            <a:solidFill>
              <a:schemeClr val="bg1"/>
            </a:solidFill>
          </a:ln>
        </p:spPr>
        <p:txBody>
          <a:bodyPr>
            <a:noAutofit/>
          </a:bodyPr>
          <a:lstStyle/>
          <a:p>
            <a:pPr>
              <a:buNone/>
            </a:pPr>
            <a:r>
              <a:rPr lang="en-US" sz="4000" dirty="0" smtClean="0">
                <a:solidFill>
                  <a:srgbClr val="C00000"/>
                </a:solidFill>
              </a:rPr>
              <a:t>  </a:t>
            </a:r>
            <a:r>
              <a:rPr lang="en-US" sz="4000" dirty="0" smtClean="0"/>
              <a:t>16.02 (a) readily identifiable: </a:t>
            </a:r>
          </a:p>
          <a:p>
            <a:endParaRPr lang="en-US" sz="4000" dirty="0" smtClean="0"/>
          </a:p>
          <a:p>
            <a:pPr>
              <a:buNone/>
            </a:pPr>
            <a:r>
              <a:rPr lang="en-US" sz="4000" dirty="0" smtClean="0"/>
              <a:t>   (You can find it pretty easily on a computer.)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16.02(b)</a:t>
            </a:r>
            <a:endParaRPr lang="en-US" dirty="0"/>
          </a:p>
        </p:txBody>
      </p:sp>
      <p:sp>
        <p:nvSpPr>
          <p:cNvPr id="3" name="Rectangle 2"/>
          <p:cNvSpPr/>
          <p:nvPr/>
        </p:nvSpPr>
        <p:spPr>
          <a:xfrm>
            <a:off x="609600" y="1524000"/>
            <a:ext cx="8001000" cy="3785652"/>
          </a:xfrm>
          <a:prstGeom prst="rect">
            <a:avLst/>
          </a:prstGeom>
          <a:solidFill>
            <a:schemeClr val="bg1"/>
          </a:solidFill>
        </p:spPr>
        <p:txBody>
          <a:bodyPr wrap="square">
            <a:spAutoFit/>
          </a:bodyPr>
          <a:lstStyle/>
          <a:p>
            <a:r>
              <a:rPr lang="en-US" sz="4000" dirty="0" smtClean="0"/>
              <a:t>(b) accessible by the party to the exclusion of another party…: </a:t>
            </a:r>
          </a:p>
          <a:p>
            <a:endParaRPr lang="en-US" sz="4000" dirty="0" smtClean="0"/>
          </a:p>
          <a:p>
            <a:r>
              <a:rPr lang="en-US" sz="4000" dirty="0" smtClean="0"/>
              <a:t>(An employee of the province has the password to get to it - even if its not on our computer)</a:t>
            </a: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Paper or Electronic Copies</a:t>
            </a:r>
            <a:endParaRPr lang="en-US" dirty="0"/>
          </a:p>
        </p:txBody>
      </p:sp>
      <p:sp>
        <p:nvSpPr>
          <p:cNvPr id="3" name="Content Placeholder 2"/>
          <p:cNvSpPr>
            <a:spLocks noGrp="1"/>
          </p:cNvSpPr>
          <p:nvPr>
            <p:ph idx="1"/>
          </p:nvPr>
        </p:nvSpPr>
        <p:spPr>
          <a:xfrm>
            <a:off x="457200" y="1676400"/>
            <a:ext cx="5715000" cy="4876800"/>
          </a:xfrm>
        </p:spPr>
        <p:txBody>
          <a:bodyPr>
            <a:noAutofit/>
          </a:bodyPr>
          <a:lstStyle/>
          <a:p>
            <a:r>
              <a:rPr lang="en-US" sz="4000" dirty="0" smtClean="0"/>
              <a:t>Contracts and drafts</a:t>
            </a:r>
          </a:p>
          <a:p>
            <a:r>
              <a:rPr lang="en-US" sz="4000" dirty="0" smtClean="0"/>
              <a:t>Correspondence</a:t>
            </a:r>
          </a:p>
          <a:p>
            <a:r>
              <a:rPr lang="en-US" sz="4000" dirty="0" smtClean="0"/>
              <a:t>Emails with attachments</a:t>
            </a:r>
          </a:p>
          <a:p>
            <a:r>
              <a:rPr lang="en-US" sz="4000" dirty="0" smtClean="0"/>
              <a:t>Spreadsheets</a:t>
            </a:r>
          </a:p>
          <a:p>
            <a:r>
              <a:rPr lang="en-US" sz="4000" dirty="0" smtClean="0"/>
              <a:t>Financial statements</a:t>
            </a:r>
          </a:p>
          <a:p>
            <a:r>
              <a:rPr lang="en-US" sz="4000" dirty="0" smtClean="0"/>
              <a:t>Log notes</a:t>
            </a:r>
          </a:p>
        </p:txBody>
      </p:sp>
      <p:pic>
        <p:nvPicPr>
          <p:cNvPr id="12290" name="Picture 2" descr="C:\Documents and Settings\MacNeiAE\My Documents\My Pictures\filing cabinet overflowing MB900283213"/>
          <p:cNvPicPr>
            <a:picLocks noChangeAspect="1" noChangeArrowheads="1" noCrop="1"/>
          </p:cNvPicPr>
          <p:nvPr/>
        </p:nvPicPr>
        <p:blipFill>
          <a:blip r:embed="rId3" cstate="print"/>
          <a:srcRect/>
          <a:stretch>
            <a:fillRect/>
          </a:stretch>
        </p:blipFill>
        <p:spPr bwMode="auto">
          <a:xfrm>
            <a:off x="5867400" y="2895600"/>
            <a:ext cx="2743200" cy="3581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MacNeiAE\My Documents\My Pictures\unscrewing harddrive MP900422406.JPG"/>
          <p:cNvPicPr>
            <a:picLocks noChangeAspect="1" noChangeArrowheads="1"/>
          </p:cNvPicPr>
          <p:nvPr/>
        </p:nvPicPr>
        <p:blipFill>
          <a:blip r:embed="rId3" cstate="print"/>
          <a:srcRect/>
          <a:stretch>
            <a:fillRect/>
          </a:stretch>
        </p:blipFill>
        <p:spPr bwMode="auto">
          <a:xfrm>
            <a:off x="-1524000" y="-633413"/>
            <a:ext cx="12192000" cy="81248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133600"/>
            <a:ext cx="7696200" cy="4154984"/>
          </a:xfrm>
          <a:prstGeom prst="rect">
            <a:avLst/>
          </a:prstGeom>
        </p:spPr>
        <p:txBody>
          <a:bodyPr wrap="square">
            <a:spAutoFit/>
          </a:bodyPr>
          <a:lstStyle/>
          <a:p>
            <a:r>
              <a:rPr lang="en-US" sz="4400" dirty="0" smtClean="0"/>
              <a:t>16.02(4)   The party must exactly copy the relevant electronic information required to be preserved, unless the parties agree or a judge orders otherwise</a:t>
            </a:r>
            <a:endParaRPr lang="en-US" sz="4400" dirty="0"/>
          </a:p>
        </p:txBody>
      </p:sp>
      <p:sp>
        <p:nvSpPr>
          <p:cNvPr id="3" name="Title 2"/>
          <p:cNvSpPr>
            <a:spLocks noGrp="1"/>
          </p:cNvSpPr>
          <p:nvPr>
            <p:ph type="title"/>
          </p:nvPr>
        </p:nvSpPr>
        <p:spPr/>
        <p:txBody>
          <a:bodyPr/>
          <a:lstStyle/>
          <a:p>
            <a:r>
              <a:rPr lang="en-US" dirty="0" smtClean="0"/>
              <a:t>“Exactly Copy”</a:t>
            </a:r>
            <a:endParaRPr lang="en-US" dirty="0"/>
          </a:p>
        </p:txBody>
      </p:sp>
      <p:sp>
        <p:nvSpPr>
          <p:cNvPr id="4" name="Content Placeholder 3"/>
          <p:cNvSpPr>
            <a:spLocks noGrp="1"/>
          </p:cNvSpPr>
          <p:nvPr>
            <p:ph idx="1"/>
          </p:nvPr>
        </p:nvSpPr>
        <p:spPr>
          <a:xfrm>
            <a:off x="457200" y="1905000"/>
            <a:ext cx="8229600" cy="4525963"/>
          </a:xfrm>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“exactly copy”?</a:t>
            </a:r>
            <a:endParaRPr lang="en-US" dirty="0"/>
          </a:p>
        </p:txBody>
      </p:sp>
      <p:sp>
        <p:nvSpPr>
          <p:cNvPr id="3" name="Content Placeholder 2"/>
          <p:cNvSpPr>
            <a:spLocks noGrp="1"/>
          </p:cNvSpPr>
          <p:nvPr>
            <p:ph idx="1"/>
          </p:nvPr>
        </p:nvSpPr>
        <p:spPr/>
        <p:txBody>
          <a:bodyPr/>
          <a:lstStyle/>
          <a:p>
            <a:pPr>
              <a:buNone/>
            </a:pPr>
            <a:r>
              <a:rPr lang="en-US" dirty="0" smtClean="0"/>
              <a:t>    </a:t>
            </a:r>
            <a:r>
              <a:rPr lang="en-US" sz="4400" dirty="0" smtClean="0"/>
              <a:t>“exactly copy” means to make an electronic copy of electronic information in such a way that the copy is a mirror image of the original in a computer, storage medium, or other source</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Mirror Image</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r>
              <a:rPr lang="en-US" sz="3600" dirty="0" smtClean="0"/>
              <a:t>Do NOT copy the documents</a:t>
            </a:r>
          </a:p>
          <a:p>
            <a:r>
              <a:rPr lang="en-US" sz="3600" dirty="0" smtClean="0"/>
              <a:t>Do NOT do this yourself</a:t>
            </a:r>
          </a:p>
          <a:p>
            <a:r>
              <a:rPr lang="en-US" sz="3600" dirty="0" smtClean="0"/>
              <a:t>TRY to keep the requester from ‘helping’</a:t>
            </a:r>
          </a:p>
          <a:p>
            <a:r>
              <a:rPr lang="en-US" sz="3600" dirty="0" smtClean="0"/>
              <a:t>DO have the requester contact their IT Department</a:t>
            </a:r>
          </a:p>
          <a:p>
            <a:r>
              <a:rPr lang="en-US" sz="3600" dirty="0" smtClean="0"/>
              <a:t>You need a PROFESSIONAL!!!</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Guidelines</a:t>
            </a:r>
            <a:endParaRPr lang="en-US" dirty="0"/>
          </a:p>
        </p:txBody>
      </p:sp>
      <p:sp>
        <p:nvSpPr>
          <p:cNvPr id="3" name="Content Placeholder 2"/>
          <p:cNvSpPr>
            <a:spLocks noGrp="1"/>
          </p:cNvSpPr>
          <p:nvPr>
            <p:ph idx="1"/>
          </p:nvPr>
        </p:nvSpPr>
        <p:spPr/>
        <p:txBody>
          <a:bodyPr/>
          <a:lstStyle/>
          <a:p>
            <a:r>
              <a:rPr lang="en-US" b="1" dirty="0" smtClean="0"/>
              <a:t>Issue a timely litigation hold notice</a:t>
            </a:r>
          </a:p>
          <a:p>
            <a:endParaRPr lang="en-US" dirty="0" smtClean="0"/>
          </a:p>
          <a:p>
            <a:r>
              <a:rPr lang="en-US" b="1" dirty="0" smtClean="0"/>
              <a:t>Ensure that legal holds are worded clearly and carefully</a:t>
            </a:r>
          </a:p>
          <a:p>
            <a:endParaRPr lang="en-US" b="1" dirty="0" smtClean="0"/>
          </a:p>
          <a:p>
            <a:r>
              <a:rPr lang="en-US" b="1" dirty="0" smtClean="0"/>
              <a:t>Carefully identify the "key players" in a matter</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b="1" dirty="0"/>
              <a:t>Identify data sources for </a:t>
            </a:r>
            <a:r>
              <a:rPr lang="en-US" b="1" dirty="0" smtClean="0"/>
              <a:t>preservation</a:t>
            </a:r>
            <a:endParaRPr lang="en-US" b="1" dirty="0"/>
          </a:p>
        </p:txBody>
      </p:sp>
      <p:sp>
        <p:nvSpPr>
          <p:cNvPr id="24579" name="Rectangle 3"/>
          <p:cNvSpPr>
            <a:spLocks noGrp="1" noChangeArrowheads="1"/>
          </p:cNvSpPr>
          <p:nvPr>
            <p:ph type="body" idx="1"/>
          </p:nvPr>
        </p:nvSpPr>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1295400" y="4648200"/>
            <a:ext cx="1143000" cy="1143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066800" y="1981200"/>
            <a:ext cx="1600200" cy="1905000"/>
          </a:xfrm>
          <a:prstGeom prst="rect">
            <a:avLst/>
          </a:prstGeom>
          <a:noFill/>
          <a:ln w="9525">
            <a:noFill/>
            <a:miter lim="800000"/>
            <a:headEnd/>
            <a:tailEnd/>
          </a:ln>
          <a:effectLst/>
        </p:spPr>
      </p:pic>
      <p:pic>
        <p:nvPicPr>
          <p:cNvPr id="1028" name="Picture 4" descr="C:\Documents and Settings\MacNeiAE\My Documents\My Pictures\computer tablet and pen MR900433847.JPG"/>
          <p:cNvPicPr>
            <a:picLocks noChangeAspect="1" noChangeArrowheads="1"/>
          </p:cNvPicPr>
          <p:nvPr/>
        </p:nvPicPr>
        <p:blipFill>
          <a:blip r:embed="rId5"/>
          <a:srcRect/>
          <a:stretch>
            <a:fillRect/>
          </a:stretch>
        </p:blipFill>
        <p:spPr bwMode="auto">
          <a:xfrm>
            <a:off x="6858000" y="1905000"/>
            <a:ext cx="1295400" cy="1219200"/>
          </a:xfrm>
          <a:prstGeom prst="rect">
            <a:avLst/>
          </a:prstGeom>
          <a:noFill/>
        </p:spPr>
      </p:pic>
      <p:pic>
        <p:nvPicPr>
          <p:cNvPr id="1029" name="Picture 5" descr="C:\Documents and Settings\MacNeiAE\My Documents\My Pictures\Blackberry MH910216413.JPG"/>
          <p:cNvPicPr>
            <a:picLocks noChangeAspect="1" noChangeArrowheads="1"/>
          </p:cNvPicPr>
          <p:nvPr/>
        </p:nvPicPr>
        <p:blipFill>
          <a:blip r:embed="rId6"/>
          <a:srcRect/>
          <a:stretch>
            <a:fillRect/>
          </a:stretch>
        </p:blipFill>
        <p:spPr bwMode="auto">
          <a:xfrm>
            <a:off x="3505200" y="2209800"/>
            <a:ext cx="2667000" cy="2486025"/>
          </a:xfrm>
          <a:prstGeom prst="rect">
            <a:avLst/>
          </a:prstGeom>
          <a:noFill/>
        </p:spPr>
      </p:pic>
      <p:pic>
        <p:nvPicPr>
          <p:cNvPr id="1030" name="Picture 6" descr="C:\Documents and Settings\MacNeiAE\My Documents\My Pictures\video recorder MR900433865.JPG"/>
          <p:cNvPicPr>
            <a:picLocks noChangeAspect="1" noChangeArrowheads="1"/>
          </p:cNvPicPr>
          <p:nvPr/>
        </p:nvPicPr>
        <p:blipFill>
          <a:blip r:embed="rId7"/>
          <a:srcRect/>
          <a:stretch>
            <a:fillRect/>
          </a:stretch>
        </p:blipFill>
        <p:spPr bwMode="auto">
          <a:xfrm>
            <a:off x="6858000" y="4343400"/>
            <a:ext cx="1219200" cy="1219200"/>
          </a:xfrm>
          <a:prstGeom prst="rect">
            <a:avLst/>
          </a:prstGeom>
          <a:noFill/>
        </p:spPr>
      </p:pic>
      <p:pic>
        <p:nvPicPr>
          <p:cNvPr id="1031" name="Picture 7" descr="C:\Documents and Settings\MacNeiAE\My Documents\My Pictures\CDs MR900353994.JPG"/>
          <p:cNvPicPr>
            <a:picLocks noChangeAspect="1" noChangeArrowheads="1"/>
          </p:cNvPicPr>
          <p:nvPr/>
        </p:nvPicPr>
        <p:blipFill>
          <a:blip r:embed="rId8"/>
          <a:srcRect/>
          <a:stretch>
            <a:fillRect/>
          </a:stretch>
        </p:blipFill>
        <p:spPr bwMode="auto">
          <a:xfrm>
            <a:off x="4114800" y="4800600"/>
            <a:ext cx="1447800" cy="1066800"/>
          </a:xfrm>
          <a:prstGeom prst="rect">
            <a:avLst/>
          </a:prstGeom>
          <a:noFill/>
        </p:spPr>
      </p:pic>
    </p:spTree>
    <p:extLst>
      <p:ext uri="{BB962C8B-B14F-4D97-AF65-F5344CB8AC3E}">
        <p14:creationId xmlns:p14="http://schemas.microsoft.com/office/powerpoint/2010/main" val="58323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mtClean="0"/>
              <a:t>Overview</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4000" dirty="0" smtClean="0"/>
              <a:t>Introductions</a:t>
            </a:r>
          </a:p>
          <a:p>
            <a:r>
              <a:rPr lang="en-US" sz="4000" dirty="0" smtClean="0"/>
              <a:t>Litigation Scenario</a:t>
            </a:r>
          </a:p>
          <a:p>
            <a:r>
              <a:rPr lang="en-US" sz="4000" dirty="0" smtClean="0"/>
              <a:t>Preservation</a:t>
            </a:r>
          </a:p>
          <a:p>
            <a:r>
              <a:rPr lang="en-US" sz="4000" dirty="0" smtClean="0"/>
              <a:t>Production</a:t>
            </a:r>
          </a:p>
          <a:p>
            <a:r>
              <a:rPr lang="en-US" sz="4000" dirty="0" smtClean="0"/>
              <a:t>IM Perspective</a:t>
            </a:r>
          </a:p>
          <a:p>
            <a:r>
              <a:rPr lang="en-US" sz="4000" dirty="0" smtClean="0"/>
              <a:t>Q&amp;A</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Preservation Guidelines</a:t>
            </a:r>
            <a:endParaRPr lang="en-US" dirty="0"/>
          </a:p>
        </p:txBody>
      </p:sp>
      <p:sp>
        <p:nvSpPr>
          <p:cNvPr id="3" name="Content Placeholder 2"/>
          <p:cNvSpPr>
            <a:spLocks noGrp="1"/>
          </p:cNvSpPr>
          <p:nvPr>
            <p:ph idx="1"/>
          </p:nvPr>
        </p:nvSpPr>
        <p:spPr>
          <a:xfrm>
            <a:off x="457200" y="1981200"/>
            <a:ext cx="8229600" cy="3962400"/>
          </a:xfrm>
        </p:spPr>
        <p:txBody>
          <a:bodyPr/>
          <a:lstStyle/>
          <a:p>
            <a:endParaRPr lang="en-US" b="1" dirty="0" smtClean="0"/>
          </a:p>
          <a:p>
            <a:r>
              <a:rPr lang="en-US" b="1" dirty="0" smtClean="0"/>
              <a:t>Be thorough in preserving documents</a:t>
            </a:r>
          </a:p>
          <a:p>
            <a:endParaRPr lang="en-US" b="1" dirty="0" smtClean="0"/>
          </a:p>
          <a:p>
            <a:r>
              <a:rPr lang="en-US" b="1" dirty="0" smtClean="0"/>
              <a:t>Suspend routine document destruction: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600" dirty="0"/>
              <a:t>We always have our backup tapes…</a:t>
            </a:r>
          </a:p>
        </p:txBody>
      </p:sp>
      <p:pic>
        <p:nvPicPr>
          <p:cNvPr id="5123" name="Picture 3" descr="back up tapes caseinpoint"/>
          <p:cNvPicPr>
            <a:picLocks noGrp="1" noChangeAspect="1" noChangeArrowheads="1"/>
          </p:cNvPicPr>
          <p:nvPr>
            <p:ph idx="1"/>
          </p:nvPr>
        </p:nvPicPr>
        <p:blipFill>
          <a:blip r:embed="rId3" cstate="print"/>
          <a:srcRect/>
          <a:stretch>
            <a:fillRect/>
          </a:stretch>
        </p:blipFill>
        <p:spPr>
          <a:xfrm>
            <a:off x="1544638" y="1600200"/>
            <a:ext cx="6053137" cy="4525963"/>
          </a:xfrm>
          <a:noFill/>
          <a:ln/>
        </p:spPr>
      </p:pic>
    </p:spTree>
    <p:extLst>
      <p:ext uri="{BB962C8B-B14F-4D97-AF65-F5344CB8AC3E}">
        <p14:creationId xmlns:p14="http://schemas.microsoft.com/office/powerpoint/2010/main" val="169924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And Even More…</a:t>
            </a:r>
            <a:endParaRPr lang="en-US" dirty="0"/>
          </a:p>
        </p:txBody>
      </p:sp>
      <p:sp>
        <p:nvSpPr>
          <p:cNvPr id="3" name="Content Placeholder 2"/>
          <p:cNvSpPr>
            <a:spLocks noGrp="1"/>
          </p:cNvSpPr>
          <p:nvPr>
            <p:ph idx="1"/>
          </p:nvPr>
        </p:nvSpPr>
        <p:spPr>
          <a:xfrm>
            <a:off x="457200" y="2057400"/>
            <a:ext cx="8229600" cy="4495800"/>
          </a:xfrm>
        </p:spPr>
        <p:txBody>
          <a:bodyPr>
            <a:normAutofit/>
          </a:bodyPr>
          <a:lstStyle/>
          <a:p>
            <a:r>
              <a:rPr lang="en-US" sz="3600" b="1" dirty="0" smtClean="0"/>
              <a:t>Monitor compliance with litigation holds (and subsequent ones)</a:t>
            </a:r>
          </a:p>
          <a:p>
            <a:r>
              <a:rPr lang="en-US" sz="3600" b="1" dirty="0" smtClean="0"/>
              <a:t>Leave a paper trail</a:t>
            </a:r>
          </a:p>
          <a:p>
            <a:r>
              <a:rPr lang="en-US" sz="3600" b="1" dirty="0" smtClean="0"/>
              <a:t>Reasonableness and proportionality are important considerations, but not necessarily guiding principles in every court</a:t>
            </a:r>
          </a:p>
          <a:p>
            <a:endParaRPr lang="en-US" b="1"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that’s not all…</a:t>
            </a:r>
            <a:endParaRPr lang="en-US" dirty="0"/>
          </a:p>
        </p:txBody>
      </p:sp>
      <p:pic>
        <p:nvPicPr>
          <p:cNvPr id="14338" name="Picture 2" descr="C:\Documents and Settings\MacNeiAE\My Documents\My Pictures\head hitting desk MB900078718"/>
          <p:cNvPicPr>
            <a:picLocks noGrp="1" noChangeAspect="1" noChangeArrowheads="1"/>
          </p:cNvPicPr>
          <p:nvPr>
            <p:ph idx="1"/>
          </p:nvPr>
        </p:nvPicPr>
        <p:blipFill>
          <a:blip r:embed="rId3" cstate="print"/>
          <a:srcRect/>
          <a:stretch>
            <a:fillRect/>
          </a:stretch>
        </p:blipFill>
        <p:spPr bwMode="auto">
          <a:xfrm>
            <a:off x="990600" y="2438400"/>
            <a:ext cx="6934200" cy="3581399"/>
          </a:xfrm>
          <a:prstGeom prst="rect">
            <a:avLst/>
          </a:prstGeom>
          <a:noFill/>
        </p:spPr>
      </p:pic>
    </p:spTree>
    <p:extLst>
      <p:ext uri="{BB962C8B-B14F-4D97-AF65-F5344CB8AC3E}">
        <p14:creationId xmlns:p14="http://schemas.microsoft.com/office/powerpoint/2010/main" val="1705042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of Documents</a:t>
            </a:r>
            <a:endParaRPr lang="en-US" dirty="0"/>
          </a:p>
        </p:txBody>
      </p:sp>
      <p:sp>
        <p:nvSpPr>
          <p:cNvPr id="3" name="Content Placeholder 2"/>
          <p:cNvSpPr>
            <a:spLocks noGrp="1"/>
          </p:cNvSpPr>
          <p:nvPr>
            <p:ph idx="1"/>
          </p:nvPr>
        </p:nvSpPr>
        <p:spPr/>
        <p:txBody>
          <a:bodyPr>
            <a:normAutofit/>
          </a:bodyPr>
          <a:lstStyle/>
          <a:p>
            <a:r>
              <a:rPr lang="en-US" sz="3600" dirty="0" smtClean="0"/>
              <a:t>Based on Sedona Canada Principles</a:t>
            </a:r>
          </a:p>
          <a:p>
            <a:endParaRPr lang="en-US" sz="3600" dirty="0" smtClean="0"/>
          </a:p>
          <a:p>
            <a:r>
              <a:rPr lang="en-US" sz="3600" dirty="0" smtClean="0"/>
              <a:t>Proportionality is key </a:t>
            </a:r>
          </a:p>
          <a:p>
            <a:pPr lvl="1"/>
            <a:r>
              <a:rPr lang="en-US" sz="3600" dirty="0" smtClean="0"/>
              <a:t>What is the scope of the issues in the litigation?</a:t>
            </a:r>
          </a:p>
          <a:p>
            <a:pPr lvl="1"/>
            <a:r>
              <a:rPr lang="en-US" sz="3600" dirty="0" smtClean="0"/>
              <a:t>What will be the cost, burden or delay of collecting the e-docs?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Affidavit Disclosing Electronic Information (Corporation)</a:t>
            </a:r>
            <a:endParaRPr lang="en-US" dirty="0"/>
          </a:p>
        </p:txBody>
      </p:sp>
      <p:sp>
        <p:nvSpPr>
          <p:cNvPr id="3" name="Content Placeholder 2"/>
          <p:cNvSpPr>
            <a:spLocks noGrp="1"/>
          </p:cNvSpPr>
          <p:nvPr>
            <p:ph idx="1"/>
          </p:nvPr>
        </p:nvSpPr>
        <p:spPr>
          <a:xfrm>
            <a:off x="381000" y="1752600"/>
            <a:ext cx="8229600" cy="4800600"/>
          </a:xfrm>
        </p:spPr>
        <p:txBody>
          <a:bodyPr>
            <a:normAutofit lnSpcReduction="10000"/>
          </a:bodyPr>
          <a:lstStyle/>
          <a:p>
            <a:r>
              <a:rPr lang="en-US" sz="3600" dirty="0" smtClean="0"/>
              <a:t>Must attach Schedule A, describing each discrete item of electronic information according to:</a:t>
            </a:r>
          </a:p>
          <a:p>
            <a:pPr lvl="1"/>
            <a:r>
              <a:rPr lang="en-US" sz="3200" dirty="0" smtClean="0"/>
              <a:t> a number identifying the document</a:t>
            </a:r>
          </a:p>
          <a:p>
            <a:pPr lvl="1"/>
            <a:r>
              <a:rPr lang="en-US" sz="3200" dirty="0" smtClean="0"/>
              <a:t>date of creation</a:t>
            </a:r>
          </a:p>
          <a:p>
            <a:pPr lvl="1"/>
            <a:r>
              <a:rPr lang="en-US" sz="3200" dirty="0" smtClean="0"/>
              <a:t>type of communication or other information (email, letter, spreadsheet…)</a:t>
            </a:r>
          </a:p>
          <a:p>
            <a:pPr lvl="1"/>
            <a:r>
              <a:rPr lang="en-US" sz="3200" dirty="0" smtClean="0"/>
              <a:t>author (and maybe the company) and </a:t>
            </a:r>
          </a:p>
          <a:p>
            <a:pPr lvl="1"/>
            <a:r>
              <a:rPr lang="en-US" sz="3200" dirty="0" smtClean="0"/>
              <a:t>Recipient (and company)</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905000"/>
          </a:xfrm>
        </p:spPr>
        <p:txBody>
          <a:bodyPr/>
          <a:lstStyle/>
          <a:p>
            <a:r>
              <a:rPr lang="en-US" dirty="0" smtClean="0"/>
              <a:t>R. 16.09(3)(d):</a:t>
            </a:r>
            <a:br>
              <a:rPr lang="en-US" dirty="0" smtClean="0"/>
            </a:br>
            <a:r>
              <a:rPr lang="en-US" dirty="0" smtClean="0"/>
              <a:t>Exchange of Affidavits</a:t>
            </a:r>
            <a:endParaRPr lang="en-US" dirty="0"/>
          </a:p>
        </p:txBody>
      </p:sp>
      <p:sp>
        <p:nvSpPr>
          <p:cNvPr id="3" name="Content Placeholder 2"/>
          <p:cNvSpPr>
            <a:spLocks noGrp="1"/>
          </p:cNvSpPr>
          <p:nvPr>
            <p:ph idx="1"/>
          </p:nvPr>
        </p:nvSpPr>
        <p:spPr>
          <a:xfrm>
            <a:off x="457200" y="3200400"/>
            <a:ext cx="8229600" cy="2514601"/>
          </a:xfrm>
        </p:spPr>
        <p:txBody>
          <a:bodyPr>
            <a:normAutofit/>
          </a:bodyPr>
          <a:lstStyle/>
          <a:p>
            <a:pPr>
              <a:buNone/>
            </a:pPr>
            <a:r>
              <a:rPr lang="en-US" sz="4400" dirty="0" smtClean="0"/>
              <a:t>   Affidavit to be provided in print and in a readily exchangeable electronic format.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b="1" i="1" dirty="0" smtClean="0"/>
              <a:t>The Policy on Collaboration and Communication Between Litigators and Solicitors </a:t>
            </a:r>
            <a:endParaRPr lang="en-US" dirty="0" smtClean="0"/>
          </a:p>
          <a:p>
            <a:r>
              <a:rPr lang="en-US" dirty="0" err="1" smtClean="0"/>
              <a:t>D.Bartol</a:t>
            </a:r>
            <a:r>
              <a:rPr lang="en-US" dirty="0" smtClean="0"/>
              <a:t> and </a:t>
            </a:r>
            <a:r>
              <a:rPr lang="en-US" dirty="0" err="1" smtClean="0"/>
              <a:t>S.McGrath</a:t>
            </a:r>
            <a:r>
              <a:rPr lang="en-US" dirty="0" smtClean="0"/>
              <a:t> preparing for DMC</a:t>
            </a:r>
          </a:p>
          <a:p>
            <a:r>
              <a:rPr lang="en-US" dirty="0" smtClean="0"/>
              <a:t>outlines </a:t>
            </a:r>
            <a:r>
              <a:rPr lang="en-US" dirty="0"/>
              <a:t>the expectations for </a:t>
            </a:r>
            <a:r>
              <a:rPr lang="en-US" dirty="0" smtClean="0"/>
              <a:t>communication </a:t>
            </a:r>
            <a:r>
              <a:rPr lang="en-US" dirty="0"/>
              <a:t>and collaboration between </a:t>
            </a:r>
            <a:r>
              <a:rPr lang="en-US" dirty="0" smtClean="0"/>
              <a:t>litigators </a:t>
            </a:r>
            <a:r>
              <a:rPr lang="en-US" dirty="0"/>
              <a:t>and solicitors in the provision of </a:t>
            </a:r>
            <a:r>
              <a:rPr lang="en-US" dirty="0" smtClean="0"/>
              <a:t>client services</a:t>
            </a:r>
          </a:p>
          <a:p>
            <a:pPr>
              <a:buNone/>
            </a:pPr>
            <a:endParaRPr lang="en-US" dirty="0" smtClean="0"/>
          </a:p>
          <a:p>
            <a:r>
              <a:rPr lang="en-US" dirty="0" smtClean="0"/>
              <a:t>Shared directory location </a:t>
            </a:r>
          </a:p>
          <a:p>
            <a:pPr>
              <a:buNone/>
            </a:pPr>
            <a:r>
              <a:rPr lang="en-US" sz="2200" dirty="0" smtClean="0"/>
              <a:t>S:\Legal Services\Projects\communications priority-10-11\communications policy litigator solicitor 2011 07 15.docx</a:t>
            </a:r>
            <a:endParaRPr lang="en-US" sz="2200" dirty="0"/>
          </a:p>
        </p:txBody>
      </p:sp>
      <p:pic>
        <p:nvPicPr>
          <p:cNvPr id="4" name="Picture 3" descr="photo of documents.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C:\Documents and Settings\MacNeiAE\My Documents\My Pictures\email overflowing from computer MC900413668.WMF"/>
          <p:cNvPicPr>
            <a:picLocks noChangeAspect="1" noChangeArrowheads="1"/>
          </p:cNvPicPr>
          <p:nvPr/>
        </p:nvPicPr>
        <p:blipFill>
          <a:blip r:embed="rId3" cstate="print"/>
          <a:srcRect/>
          <a:stretch>
            <a:fillRect/>
          </a:stretch>
        </p:blipFill>
        <p:spPr bwMode="auto">
          <a:xfrm>
            <a:off x="1219200" y="838200"/>
            <a:ext cx="6553200" cy="49529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107" y="5029200"/>
            <a:ext cx="7809870" cy="838200"/>
          </a:xfrm>
        </p:spPr>
        <p:txBody>
          <a:bodyPr/>
          <a:lstStyle/>
          <a:p>
            <a:pPr algn="r"/>
            <a:r>
              <a:rPr lang="en-US" dirty="0" smtClean="0">
                <a:latin typeface="Tw Cen MT" pitchFamily="34" charset="0"/>
              </a:rPr>
              <a:t>INFORMATION WITHOUT BORDERS CONFERENCE</a:t>
            </a:r>
          </a:p>
          <a:p>
            <a:pPr algn="r"/>
            <a:r>
              <a:rPr lang="en-US" dirty="0" smtClean="0">
                <a:latin typeface="Tw Cen MT" pitchFamily="34" charset="0"/>
              </a:rPr>
              <a:t>February 7, 2013</a:t>
            </a:r>
            <a:endParaRPr lang="en-US" dirty="0">
              <a:latin typeface="Tw Cen MT" pitchFamily="34" charset="0"/>
            </a:endParaRPr>
          </a:p>
        </p:txBody>
      </p:sp>
      <p:sp>
        <p:nvSpPr>
          <p:cNvPr id="2" name="Title 1"/>
          <p:cNvSpPr>
            <a:spLocks noGrp="1"/>
          </p:cNvSpPr>
          <p:nvPr>
            <p:ph type="ctrTitle"/>
          </p:nvPr>
        </p:nvSpPr>
        <p:spPr>
          <a:xfrm>
            <a:off x="1142108" y="1905000"/>
            <a:ext cx="8001892" cy="2438400"/>
          </a:xfrm>
        </p:spPr>
        <p:txBody>
          <a:bodyPr>
            <a:normAutofit/>
          </a:bodyPr>
          <a:lstStyle/>
          <a:p>
            <a:r>
              <a:rPr lang="en-US" sz="4400" dirty="0">
                <a:latin typeface="Tw Cen MT" pitchFamily="34" charset="0"/>
              </a:rPr>
              <a:t>e</a:t>
            </a:r>
            <a:r>
              <a:rPr lang="en-US" sz="4400" dirty="0" smtClean="0">
                <a:latin typeface="Tw Cen MT" pitchFamily="34" charset="0"/>
              </a:rPr>
              <a:t>-DISCOVERY </a:t>
            </a:r>
            <a:r>
              <a:rPr lang="en-US" sz="4400" dirty="0">
                <a:latin typeface="Tw Cen MT" pitchFamily="34" charset="0"/>
              </a:rPr>
              <a:t>AND </a:t>
            </a:r>
            <a:br>
              <a:rPr lang="en-US" sz="4400" dirty="0">
                <a:latin typeface="Tw Cen MT" pitchFamily="34" charset="0"/>
              </a:rPr>
            </a:br>
            <a:r>
              <a:rPr lang="en-US" sz="4400" dirty="0" smtClean="0">
                <a:latin typeface="Tw Cen MT" pitchFamily="34" charset="0"/>
              </a:rPr>
              <a:t>INFORMATION MANAGEMENT</a:t>
            </a:r>
            <a:endParaRPr lang="en-US" sz="4400" dirty="0">
              <a:latin typeface="Tw Cen MT" pitchFamily="34" charset="0"/>
            </a:endParaRPr>
          </a:p>
        </p:txBody>
      </p:sp>
    </p:spTree>
    <p:extLst>
      <p:ext uri="{BB962C8B-B14F-4D97-AF65-F5344CB8AC3E}">
        <p14:creationId xmlns:p14="http://schemas.microsoft.com/office/powerpoint/2010/main" val="138692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5400" dirty="0" smtClean="0"/>
              <a:t>Mapping it Out</a:t>
            </a:r>
            <a:endParaRPr lang="en-US" sz="5400" dirty="0"/>
          </a:p>
        </p:txBody>
      </p:sp>
      <p:pic>
        <p:nvPicPr>
          <p:cNvPr id="2053" name="Picture 5" descr="C:\Documents and Settings\MacNeiAE\My Documents\My Pictures\Which way to go MH910215961.JPG"/>
          <p:cNvPicPr>
            <a:picLocks noChangeAspect="1" noChangeArrowheads="1"/>
          </p:cNvPicPr>
          <p:nvPr/>
        </p:nvPicPr>
        <p:blipFill>
          <a:blip r:embed="rId3" cstate="print"/>
          <a:srcRect/>
          <a:stretch>
            <a:fillRect/>
          </a:stretch>
        </p:blipFill>
        <p:spPr bwMode="auto">
          <a:xfrm>
            <a:off x="2971800" y="1981200"/>
            <a:ext cx="3095625" cy="326903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itle 1"/>
          <p:cNvSpPr txBox="1">
            <a:spLocks/>
          </p:cNvSpPr>
          <p:nvPr/>
        </p:nvSpPr>
        <p:spPr>
          <a:xfrm>
            <a:off x="152400" y="205979"/>
            <a:ext cx="8229600" cy="857250"/>
          </a:xfrm>
          <a:prstGeom prst="rect">
            <a:avLst/>
          </a:prstGeom>
        </p:spPr>
        <p:txBody>
          <a:bodyPr vert="horz" lIns="68589" tIns="34295" rIns="68589" bIns="34295" rtlCol="0" anchor="b">
            <a:normAutofit fontScale="90000"/>
          </a:bodyPr>
          <a:lstStyle>
            <a:lvl1pPr algn="l" defTabSz="685891" rtl="0" eaLnBrk="1" latinLnBrk="0" hangingPunct="1">
              <a:lnSpc>
                <a:spcPct val="90000"/>
              </a:lnSpc>
              <a:spcBef>
                <a:spcPct val="0"/>
              </a:spcBef>
              <a:buNone/>
              <a:defRPr sz="2400" kern="1200">
                <a:solidFill>
                  <a:schemeClr val="accent1"/>
                </a:solidFill>
                <a:latin typeface="+mj-lt"/>
                <a:ea typeface="+mj-ea"/>
                <a:cs typeface="+mj-cs"/>
              </a:defRPr>
            </a:lvl1pPr>
          </a:lstStyle>
          <a:p>
            <a:r>
              <a:rPr lang="en-US" sz="3600" dirty="0" smtClean="0">
                <a:solidFill>
                  <a:prstClr val="black"/>
                </a:solidFill>
              </a:rPr>
              <a:t>Information Management and e-Discovery</a:t>
            </a:r>
            <a:endParaRPr lang="en-CA" dirty="0">
              <a:solidFill>
                <a:srgbClr val="0072B9"/>
              </a:solidFill>
            </a:endParaRPr>
          </a:p>
        </p:txBody>
      </p:sp>
      <p:sp>
        <p:nvSpPr>
          <p:cNvPr id="4" name="Hexagon 3"/>
          <p:cNvSpPr/>
          <p:nvPr/>
        </p:nvSpPr>
        <p:spPr>
          <a:xfrm>
            <a:off x="5944916" y="2895487"/>
            <a:ext cx="617677" cy="511292"/>
          </a:xfrm>
          <a:prstGeom prst="hexagon">
            <a:avLst>
              <a:gd name="adj" fmla="val 28900"/>
              <a:gd name="vf" fmla="val 115470"/>
            </a:avLst>
          </a:prstGeom>
        </p:spPr>
        <p:style>
          <a:lnRef idx="1">
            <a:schemeClr val="accent3"/>
          </a:lnRef>
          <a:fillRef idx="3">
            <a:schemeClr val="accent3"/>
          </a:fillRef>
          <a:effectRef idx="2">
            <a:schemeClr val="accent3"/>
          </a:effectRef>
          <a:fontRef idx="minor">
            <a:schemeClr val="dk1">
              <a:hueOff val="0"/>
              <a:satOff val="0"/>
              <a:lumOff val="0"/>
              <a:alphaOff val="0"/>
            </a:schemeClr>
          </a:fontRef>
        </p:style>
      </p:sp>
      <p:sp>
        <p:nvSpPr>
          <p:cNvPr id="5" name="Hexagon 4"/>
          <p:cNvSpPr/>
          <p:nvPr/>
        </p:nvSpPr>
        <p:spPr>
          <a:xfrm>
            <a:off x="5459669" y="3957145"/>
            <a:ext cx="617677" cy="511292"/>
          </a:xfrm>
          <a:prstGeom prst="hexagon">
            <a:avLst>
              <a:gd name="adj" fmla="val 28900"/>
              <a:gd name="vf" fmla="val 115470"/>
            </a:avLst>
          </a:prstGeom>
        </p:spPr>
        <p:style>
          <a:lnRef idx="1">
            <a:schemeClr val="accent3"/>
          </a:lnRef>
          <a:fillRef idx="3">
            <a:schemeClr val="accent3"/>
          </a:fillRef>
          <a:effectRef idx="2">
            <a:schemeClr val="accent3"/>
          </a:effectRef>
          <a:fontRef idx="minor">
            <a:schemeClr val="dk1">
              <a:hueOff val="0"/>
              <a:satOff val="0"/>
              <a:lumOff val="0"/>
              <a:alphaOff val="0"/>
            </a:schemeClr>
          </a:fontRef>
        </p:style>
      </p:sp>
      <p:sp>
        <p:nvSpPr>
          <p:cNvPr id="6" name="Hexagon 5"/>
          <p:cNvSpPr/>
          <p:nvPr/>
        </p:nvSpPr>
        <p:spPr bwMode="auto">
          <a:xfrm>
            <a:off x="5105404" y="2863599"/>
            <a:ext cx="1343481" cy="1119852"/>
          </a:xfrm>
          <a:prstGeom prst="hexagon">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r>
              <a:rPr lang="en-US" sz="1550" dirty="0" smtClean="0">
                <a:solidFill>
                  <a:prstClr val="white"/>
                </a:solidFill>
                <a:latin typeface="Tw Cen MT" pitchFamily="34" charset="0"/>
              </a:rPr>
              <a:t>Produce</a:t>
            </a:r>
            <a:endParaRPr lang="en-CA" sz="1550" dirty="0">
              <a:solidFill>
                <a:prstClr val="white"/>
              </a:solidFill>
              <a:latin typeface="Tw Cen MT" pitchFamily="34" charset="0"/>
            </a:endParaRPr>
          </a:p>
        </p:txBody>
      </p:sp>
      <p:sp>
        <p:nvSpPr>
          <p:cNvPr id="7" name="Hexagon 6"/>
          <p:cNvSpPr/>
          <p:nvPr/>
        </p:nvSpPr>
        <p:spPr>
          <a:xfrm>
            <a:off x="7214450" y="2762611"/>
            <a:ext cx="617677" cy="511292"/>
          </a:xfrm>
          <a:prstGeom prst="hexagon">
            <a:avLst>
              <a:gd name="adj" fmla="val 28900"/>
              <a:gd name="vf" fmla="val 115470"/>
            </a:avLst>
          </a:prstGeom>
        </p:spPr>
        <p:style>
          <a:lnRef idx="1">
            <a:schemeClr val="accent3"/>
          </a:lnRef>
          <a:fillRef idx="3">
            <a:schemeClr val="accent3"/>
          </a:fillRef>
          <a:effectRef idx="2">
            <a:schemeClr val="accent3"/>
          </a:effectRef>
          <a:fontRef idx="minor">
            <a:schemeClr val="dk1">
              <a:hueOff val="0"/>
              <a:satOff val="0"/>
              <a:lumOff val="0"/>
              <a:alphaOff val="0"/>
            </a:schemeClr>
          </a:fontRef>
        </p:style>
      </p:sp>
      <p:sp>
        <p:nvSpPr>
          <p:cNvPr id="8" name="Hexagon 7"/>
          <p:cNvSpPr/>
          <p:nvPr/>
        </p:nvSpPr>
        <p:spPr>
          <a:xfrm>
            <a:off x="7935327" y="3721636"/>
            <a:ext cx="617677" cy="511292"/>
          </a:xfrm>
          <a:prstGeom prst="hexagon">
            <a:avLst>
              <a:gd name="adj" fmla="val 28900"/>
              <a:gd name="vf" fmla="val 115470"/>
            </a:avLst>
          </a:prstGeom>
        </p:spPr>
        <p:style>
          <a:lnRef idx="1">
            <a:schemeClr val="accent3"/>
          </a:lnRef>
          <a:fillRef idx="3">
            <a:schemeClr val="accent3"/>
          </a:fillRef>
          <a:effectRef idx="2">
            <a:schemeClr val="accent3"/>
          </a:effectRef>
          <a:fontRef idx="minor">
            <a:schemeClr val="dk1">
              <a:hueOff val="0"/>
              <a:satOff val="0"/>
              <a:lumOff val="0"/>
              <a:alphaOff val="0"/>
            </a:schemeClr>
          </a:fontRef>
        </p:style>
      </p:sp>
      <p:sp>
        <p:nvSpPr>
          <p:cNvPr id="9" name="Hexagon 8"/>
          <p:cNvSpPr/>
          <p:nvPr/>
        </p:nvSpPr>
        <p:spPr>
          <a:xfrm>
            <a:off x="7434560" y="4800604"/>
            <a:ext cx="617677" cy="511292"/>
          </a:xfrm>
          <a:prstGeom prst="hexagon">
            <a:avLst>
              <a:gd name="adj" fmla="val 28900"/>
              <a:gd name="vf" fmla="val 115470"/>
            </a:avLst>
          </a:prstGeom>
        </p:spPr>
        <p:style>
          <a:lnRef idx="1">
            <a:schemeClr val="accent3"/>
          </a:lnRef>
          <a:fillRef idx="3">
            <a:schemeClr val="accent3"/>
          </a:fillRef>
          <a:effectRef idx="2">
            <a:schemeClr val="accent3"/>
          </a:effectRef>
          <a:fontRef idx="minor">
            <a:schemeClr val="dk1">
              <a:hueOff val="0"/>
              <a:satOff val="0"/>
              <a:lumOff val="0"/>
              <a:alphaOff val="0"/>
            </a:schemeClr>
          </a:fontRef>
        </p:style>
      </p:sp>
      <p:sp>
        <p:nvSpPr>
          <p:cNvPr id="10" name="Hexagon 9"/>
          <p:cNvSpPr/>
          <p:nvPr/>
        </p:nvSpPr>
        <p:spPr>
          <a:xfrm>
            <a:off x="6192351" y="4912606"/>
            <a:ext cx="617677" cy="511292"/>
          </a:xfrm>
          <a:prstGeom prst="hexagon">
            <a:avLst>
              <a:gd name="adj" fmla="val 28900"/>
              <a:gd name="vf" fmla="val 115470"/>
            </a:avLst>
          </a:prstGeom>
        </p:spPr>
        <p:style>
          <a:lnRef idx="1">
            <a:schemeClr val="accent3"/>
          </a:lnRef>
          <a:fillRef idx="3">
            <a:schemeClr val="accent3"/>
          </a:fillRef>
          <a:effectRef idx="2">
            <a:schemeClr val="accent3"/>
          </a:effectRef>
          <a:fontRef idx="minor">
            <a:schemeClr val="dk1">
              <a:hueOff val="0"/>
              <a:satOff val="0"/>
              <a:lumOff val="0"/>
              <a:alphaOff val="0"/>
            </a:schemeClr>
          </a:fontRef>
        </p:style>
      </p:sp>
      <p:sp>
        <p:nvSpPr>
          <p:cNvPr id="11" name="Hexagon 10"/>
          <p:cNvSpPr/>
          <p:nvPr/>
        </p:nvSpPr>
        <p:spPr bwMode="auto">
          <a:xfrm>
            <a:off x="5118529" y="4208536"/>
            <a:ext cx="1343481" cy="1119852"/>
          </a:xfrm>
          <a:prstGeom prst="hexagon">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r>
              <a:rPr lang="en-US" sz="1550" dirty="0" smtClean="0">
                <a:solidFill>
                  <a:prstClr val="white"/>
                </a:solidFill>
                <a:latin typeface="Tw Cen MT" pitchFamily="34" charset="0"/>
              </a:rPr>
              <a:t>Preserve</a:t>
            </a:r>
            <a:endParaRPr lang="en-CA" sz="1550" dirty="0">
              <a:solidFill>
                <a:prstClr val="white"/>
              </a:solidFill>
              <a:latin typeface="Tw Cen MT" pitchFamily="34" charset="0"/>
            </a:endParaRPr>
          </a:p>
        </p:txBody>
      </p:sp>
      <p:sp>
        <p:nvSpPr>
          <p:cNvPr id="12" name="Hexagon 11"/>
          <p:cNvSpPr/>
          <p:nvPr/>
        </p:nvSpPr>
        <p:spPr bwMode="auto">
          <a:xfrm>
            <a:off x="7571923" y="2865134"/>
            <a:ext cx="1343481" cy="1119852"/>
          </a:xfrm>
          <a:prstGeom prst="hexagon">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algn="ctr" eaLnBrk="0" fontAlgn="base" hangingPunct="0">
              <a:spcBef>
                <a:spcPct val="0"/>
              </a:spcBef>
              <a:spcAft>
                <a:spcPct val="0"/>
              </a:spcAft>
            </a:pPr>
            <a:r>
              <a:rPr lang="en-US" sz="1550" dirty="0" smtClean="0">
                <a:solidFill>
                  <a:prstClr val="white"/>
                </a:solidFill>
                <a:latin typeface="Tw Cen MT" pitchFamily="34" charset="0"/>
              </a:rPr>
              <a:t>Locate</a:t>
            </a:r>
            <a:endParaRPr lang="en-CA" sz="1550" dirty="0">
              <a:solidFill>
                <a:prstClr val="white"/>
              </a:solidFill>
              <a:latin typeface="Tw Cen MT" pitchFamily="34" charset="0"/>
            </a:endParaRPr>
          </a:p>
        </p:txBody>
      </p:sp>
      <p:sp>
        <p:nvSpPr>
          <p:cNvPr id="13" name="Hexagon 12"/>
          <p:cNvSpPr/>
          <p:nvPr/>
        </p:nvSpPr>
        <p:spPr bwMode="auto">
          <a:xfrm>
            <a:off x="6337531" y="2179320"/>
            <a:ext cx="1343481" cy="1119852"/>
          </a:xfrm>
          <a:prstGeom prst="hexagon">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r>
              <a:rPr lang="en-US" sz="1550" dirty="0" smtClean="0">
                <a:solidFill>
                  <a:prstClr val="white"/>
                </a:solidFill>
                <a:latin typeface="Tw Cen MT" pitchFamily="34" charset="0"/>
              </a:rPr>
              <a:t>Identify</a:t>
            </a:r>
            <a:endParaRPr lang="en-CA" sz="1550" dirty="0">
              <a:solidFill>
                <a:prstClr val="white"/>
              </a:solidFill>
              <a:latin typeface="Tw Cen MT" pitchFamily="34" charset="0"/>
            </a:endParaRPr>
          </a:p>
        </p:txBody>
      </p:sp>
      <p:grpSp>
        <p:nvGrpSpPr>
          <p:cNvPr id="14" name="Group 13"/>
          <p:cNvGrpSpPr/>
          <p:nvPr/>
        </p:nvGrpSpPr>
        <p:grpSpPr>
          <a:xfrm>
            <a:off x="6193077" y="3425062"/>
            <a:ext cx="1639837" cy="1357109"/>
            <a:chOff x="5968124" y="2972700"/>
            <a:chExt cx="1639837" cy="1357109"/>
          </a:xfrm>
        </p:grpSpPr>
        <p:sp>
          <p:nvSpPr>
            <p:cNvPr id="15" name="Hexagon 14"/>
            <p:cNvSpPr/>
            <p:nvPr/>
          </p:nvSpPr>
          <p:spPr bwMode="auto">
            <a:xfrm>
              <a:off x="5968124" y="2972700"/>
              <a:ext cx="1639837" cy="1357109"/>
            </a:xfrm>
            <a:prstGeom prst="hexagon">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vert="horz" wrap="square" lIns="0" tIns="0" rIns="0" bIns="0" numCol="1" rtlCol="0" anchor="ctr" anchorCtr="1" compatLnSpc="1">
              <a:prstTxWarp prst="textNoShape">
                <a:avLst/>
              </a:prstTxWarp>
            </a:bodyPr>
            <a:lstStyle/>
            <a:p>
              <a:pPr algn="ctr" defTabSz="1377950">
                <a:lnSpc>
                  <a:spcPct val="90000"/>
                </a:lnSpc>
                <a:spcBef>
                  <a:spcPct val="0"/>
                </a:spcBef>
                <a:spcAft>
                  <a:spcPct val="35000"/>
                </a:spcAft>
              </a:pPr>
              <a:endParaRPr lang="en-CA" sz="1850" spc="-30" dirty="0">
                <a:solidFill>
                  <a:srgbClr val="1F497D">
                    <a:lumMod val="75000"/>
                  </a:srgbClr>
                </a:solidFill>
                <a:latin typeface="Tw Cen MT"/>
              </a:endParaRPr>
            </a:p>
          </p:txBody>
        </p:sp>
        <p:sp>
          <p:nvSpPr>
            <p:cNvPr id="16" name="TextBox 15"/>
            <p:cNvSpPr txBox="1"/>
            <p:nvPr/>
          </p:nvSpPr>
          <p:spPr>
            <a:xfrm>
              <a:off x="5997290" y="3370201"/>
              <a:ext cx="1575385" cy="553998"/>
            </a:xfrm>
            <a:prstGeom prst="rect">
              <a:avLst/>
            </a:prstGeom>
            <a:noFill/>
          </p:spPr>
          <p:txBody>
            <a:bodyPr wrap="square" lIns="0" tIns="0" rIns="0" bIns="0" rtlCol="0">
              <a:spAutoFit/>
            </a:bodyPr>
            <a:lstStyle/>
            <a:p>
              <a:pPr algn="ctr" defTabSz="1377950">
                <a:lnSpc>
                  <a:spcPct val="90000"/>
                </a:lnSpc>
                <a:spcBef>
                  <a:spcPct val="0"/>
                </a:spcBef>
                <a:spcAft>
                  <a:spcPct val="35000"/>
                </a:spcAft>
              </a:pPr>
              <a:r>
                <a:rPr lang="en-CA" sz="2000" dirty="0">
                  <a:solidFill>
                    <a:srgbClr val="1F497D">
                      <a:lumMod val="75000"/>
                    </a:srgbClr>
                  </a:solidFill>
                  <a:latin typeface="Tw Cen MT"/>
                </a:rPr>
                <a:t>Information </a:t>
              </a:r>
              <a:r>
                <a:rPr lang="en-CA" sz="2000" dirty="0" smtClean="0">
                  <a:solidFill>
                    <a:srgbClr val="1F497D">
                      <a:lumMod val="75000"/>
                    </a:srgbClr>
                  </a:solidFill>
                  <a:latin typeface="Tw Cen MT"/>
                </a:rPr>
                <a:t>Management</a:t>
              </a:r>
            </a:p>
          </p:txBody>
        </p:sp>
      </p:grpSp>
      <p:grpSp>
        <p:nvGrpSpPr>
          <p:cNvPr id="17" name="Group 16"/>
          <p:cNvGrpSpPr/>
          <p:nvPr/>
        </p:nvGrpSpPr>
        <p:grpSpPr>
          <a:xfrm>
            <a:off x="7571923" y="4208536"/>
            <a:ext cx="1343481" cy="1119852"/>
            <a:chOff x="7346970" y="3756176"/>
            <a:chExt cx="1343481" cy="1119852"/>
          </a:xfrm>
        </p:grpSpPr>
        <p:sp>
          <p:nvSpPr>
            <p:cNvPr id="18" name="Hexagon 17"/>
            <p:cNvSpPr/>
            <p:nvPr/>
          </p:nvSpPr>
          <p:spPr bwMode="auto">
            <a:xfrm>
              <a:off x="7346970" y="3756176"/>
              <a:ext cx="1343481" cy="1119852"/>
            </a:xfrm>
            <a:prstGeom prst="hexagon">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algn="ctr" eaLnBrk="0" fontAlgn="base" hangingPunct="0">
                <a:spcBef>
                  <a:spcPct val="0"/>
                </a:spcBef>
                <a:spcAft>
                  <a:spcPct val="0"/>
                </a:spcAft>
              </a:pPr>
              <a:endParaRPr lang="en-CA" sz="1550" spc="-30" dirty="0">
                <a:solidFill>
                  <a:prstClr val="white"/>
                </a:solidFill>
                <a:latin typeface="Tw Cen MT" pitchFamily="34" charset="0"/>
              </a:endParaRPr>
            </a:p>
          </p:txBody>
        </p:sp>
        <p:sp>
          <p:nvSpPr>
            <p:cNvPr id="19" name="TextBox 18"/>
            <p:cNvSpPr txBox="1"/>
            <p:nvPr/>
          </p:nvSpPr>
          <p:spPr>
            <a:xfrm>
              <a:off x="7409459" y="3762675"/>
              <a:ext cx="1229216" cy="1065266"/>
            </a:xfrm>
            <a:prstGeom prst="rect">
              <a:avLst/>
            </a:prstGeom>
            <a:noFill/>
          </p:spPr>
          <p:txBody>
            <a:bodyPr wrap="square" rtlCol="0" anchor="ctr" anchorCtr="1">
              <a:noAutofit/>
            </a:bodyPr>
            <a:lstStyle/>
            <a:p>
              <a:pPr algn="ctr"/>
              <a:r>
                <a:rPr lang="en-US" sz="1550" spc="-10" dirty="0" smtClean="0">
                  <a:solidFill>
                    <a:prstClr val="white"/>
                  </a:solidFill>
                  <a:latin typeface="Tw Cen MT"/>
                </a:rPr>
                <a:t>Access</a:t>
              </a:r>
              <a:endParaRPr lang="en-CA" sz="1550" spc="-10" dirty="0">
                <a:solidFill>
                  <a:prstClr val="white"/>
                </a:solidFill>
                <a:latin typeface="Tw Cen MT"/>
              </a:endParaRPr>
            </a:p>
          </p:txBody>
        </p:sp>
      </p:grpSp>
      <p:grpSp>
        <p:nvGrpSpPr>
          <p:cNvPr id="20" name="Group 19"/>
          <p:cNvGrpSpPr/>
          <p:nvPr/>
        </p:nvGrpSpPr>
        <p:grpSpPr>
          <a:xfrm>
            <a:off x="6337531" y="4899948"/>
            <a:ext cx="1343481" cy="1119852"/>
            <a:chOff x="6112578" y="4447588"/>
            <a:chExt cx="1343481" cy="1119852"/>
          </a:xfrm>
        </p:grpSpPr>
        <p:sp>
          <p:nvSpPr>
            <p:cNvPr id="21" name="Hexagon 20"/>
            <p:cNvSpPr/>
            <p:nvPr/>
          </p:nvSpPr>
          <p:spPr bwMode="auto">
            <a:xfrm>
              <a:off x="6112578" y="4447588"/>
              <a:ext cx="1343481" cy="1119852"/>
            </a:xfrm>
            <a:prstGeom prst="hexagon">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endParaRPr lang="en-CA" sz="1550" spc="-10" dirty="0">
                <a:solidFill>
                  <a:prstClr val="white"/>
                </a:solidFill>
                <a:latin typeface="Tw Cen MT" pitchFamily="34" charset="0"/>
              </a:endParaRPr>
            </a:p>
          </p:txBody>
        </p:sp>
        <p:sp>
          <p:nvSpPr>
            <p:cNvPr id="22" name="TextBox 21"/>
            <p:cNvSpPr txBox="1"/>
            <p:nvPr/>
          </p:nvSpPr>
          <p:spPr>
            <a:xfrm>
              <a:off x="6180243" y="4477350"/>
              <a:ext cx="1229216" cy="1065266"/>
            </a:xfrm>
            <a:prstGeom prst="rect">
              <a:avLst/>
            </a:prstGeom>
            <a:noFill/>
          </p:spPr>
          <p:txBody>
            <a:bodyPr wrap="square" rtlCol="0" anchor="ctr" anchorCtr="1">
              <a:noAutofit/>
            </a:bodyPr>
            <a:lstStyle/>
            <a:p>
              <a:pPr algn="ctr"/>
              <a:r>
                <a:rPr lang="en-US" sz="1550" dirty="0" smtClean="0">
                  <a:solidFill>
                    <a:prstClr val="white"/>
                  </a:solidFill>
                  <a:latin typeface="Tw Cen MT"/>
                </a:rPr>
                <a:t>Authenticate</a:t>
              </a:r>
              <a:endParaRPr lang="en-CA" sz="1550" spc="-10" dirty="0">
                <a:solidFill>
                  <a:prstClr val="white"/>
                </a:solidFill>
                <a:latin typeface="Tw Cen MT"/>
              </a:endParaRPr>
            </a:p>
          </p:txBody>
        </p:sp>
      </p:grpSp>
      <p:cxnSp>
        <p:nvCxnSpPr>
          <p:cNvPr id="23" name="Straight Connector 22"/>
          <p:cNvCxnSpPr/>
          <p:nvPr/>
        </p:nvCxnSpPr>
        <p:spPr>
          <a:xfrm>
            <a:off x="4796949" y="2438400"/>
            <a:ext cx="0" cy="3429000"/>
          </a:xfrm>
          <a:prstGeom prst="line">
            <a:avLst/>
          </a:prstGeom>
        </p:spPr>
        <p:style>
          <a:lnRef idx="3">
            <a:schemeClr val="accent3"/>
          </a:lnRef>
          <a:fillRef idx="0">
            <a:schemeClr val="accent3"/>
          </a:fillRef>
          <a:effectRef idx="2">
            <a:schemeClr val="accent3"/>
          </a:effectRef>
          <a:fontRef idx="minor">
            <a:schemeClr val="tx1"/>
          </a:fontRef>
        </p:style>
      </p:cxnSp>
      <p:sp>
        <p:nvSpPr>
          <p:cNvPr id="27" name="Rectangle 2"/>
          <p:cNvSpPr txBox="1">
            <a:spLocks/>
          </p:cNvSpPr>
          <p:nvPr/>
        </p:nvSpPr>
        <p:spPr bwMode="auto">
          <a:xfrm>
            <a:off x="508003" y="2867025"/>
            <a:ext cx="3890579"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7785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76A5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273050" lvl="1" eaLnBrk="1" hangingPunct="1">
              <a:buClr>
                <a:srgbClr val="B38A31">
                  <a:lumMod val="60000"/>
                  <a:lumOff val="40000"/>
                </a:srgbClr>
              </a:buClr>
            </a:pPr>
            <a:r>
              <a:rPr lang="en-US" dirty="0" smtClean="0">
                <a:solidFill>
                  <a:sysClr val="windowText" lastClr="000000"/>
                </a:solidFill>
                <a:latin typeface="Tw Cen MT"/>
              </a:rPr>
              <a:t>Information Management is foundational for </a:t>
            </a:r>
            <a:r>
              <a:rPr lang="en-CA" dirty="0">
                <a:solidFill>
                  <a:prstClr val="black"/>
                </a:solidFill>
                <a:latin typeface="Tw Cen MT" pitchFamily="34" charset="0"/>
              </a:rPr>
              <a:t>e‑discovery</a:t>
            </a:r>
            <a:endParaRPr lang="en-US" dirty="0" smtClean="0">
              <a:solidFill>
                <a:sysClr val="windowText" lastClr="000000"/>
              </a:solidFill>
              <a:latin typeface="Tw Cen MT"/>
            </a:endParaRPr>
          </a:p>
        </p:txBody>
      </p:sp>
    </p:spTree>
    <p:extLst>
      <p:ext uri="{BB962C8B-B14F-4D97-AF65-F5344CB8AC3E}">
        <p14:creationId xmlns:p14="http://schemas.microsoft.com/office/powerpoint/2010/main" val="187261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3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3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3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3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3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3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3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3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300"/>
                                        <p:tgtEl>
                                          <p:spTgt spid="6"/>
                                        </p:tgtEl>
                                      </p:cBhvr>
                                    </p:animEffect>
                                  </p:childTnLst>
                                </p:cTn>
                              </p:par>
                            </p:childTnLst>
                          </p:cTn>
                        </p:par>
                        <p:par>
                          <p:cTn id="53" fill="hold">
                            <p:stCondLst>
                              <p:cond delay="30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lock Arc 1"/>
          <p:cNvSpPr>
            <a:spLocks noChangeAspect="1"/>
          </p:cNvSpPr>
          <p:nvPr/>
        </p:nvSpPr>
        <p:spPr>
          <a:xfrm rot="20700000">
            <a:off x="5372672" y="2089411"/>
            <a:ext cx="3556000" cy="3898566"/>
          </a:xfrm>
          <a:prstGeom prst="blockArc">
            <a:avLst>
              <a:gd name="adj1" fmla="val 16753510"/>
              <a:gd name="adj2" fmla="val 6632181"/>
              <a:gd name="adj3" fmla="val 9658"/>
            </a:avLst>
          </a:prstGeom>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sp>
      <p:cxnSp>
        <p:nvCxnSpPr>
          <p:cNvPr id="3" name="Straight Connector 2"/>
          <p:cNvCxnSpPr>
            <a:stCxn id="7" idx="2"/>
          </p:cNvCxnSpPr>
          <p:nvPr/>
        </p:nvCxnSpPr>
        <p:spPr>
          <a:xfrm flipH="1" flipV="1">
            <a:off x="7077456" y="4184031"/>
            <a:ext cx="1249680" cy="18288"/>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 name="Straight Connector 3"/>
          <p:cNvCxnSpPr>
            <a:endCxn id="5" idx="3"/>
          </p:cNvCxnSpPr>
          <p:nvPr/>
        </p:nvCxnSpPr>
        <p:spPr>
          <a:xfrm flipV="1">
            <a:off x="7040880" y="3493866"/>
            <a:ext cx="1180525" cy="952791"/>
          </a:xfrm>
          <a:prstGeom prst="line">
            <a:avLst/>
          </a:prstGeom>
          <a:ln/>
        </p:spPr>
        <p:style>
          <a:lnRef idx="3">
            <a:schemeClr val="accent4"/>
          </a:lnRef>
          <a:fillRef idx="0">
            <a:schemeClr val="accent4"/>
          </a:fillRef>
          <a:effectRef idx="2">
            <a:schemeClr val="accent4"/>
          </a:effectRef>
          <a:fontRef idx="minor">
            <a:schemeClr val="tx1"/>
          </a:fontRef>
        </p:style>
      </p:cxnSp>
      <p:sp>
        <p:nvSpPr>
          <p:cNvPr id="5" name="Oval 4"/>
          <p:cNvSpPr/>
          <p:nvPr/>
        </p:nvSpPr>
        <p:spPr bwMode="auto">
          <a:xfrm>
            <a:off x="8114276" y="2869475"/>
            <a:ext cx="731520" cy="73152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r>
              <a:rPr lang="en-CA" sz="3200" b="1" dirty="0" smtClean="0">
                <a:solidFill>
                  <a:prstClr val="white"/>
                </a:solidFill>
                <a:effectLst>
                  <a:outerShdw blurRad="38100" dist="38100" dir="2700000" algn="tl">
                    <a:srgbClr val="000000">
                      <a:alpha val="43137"/>
                    </a:srgbClr>
                  </a:outerShdw>
                </a:effectLst>
                <a:sym typeface="Wingdings"/>
              </a:rPr>
              <a:t></a:t>
            </a:r>
            <a:endParaRPr lang="en-CA" sz="3200" b="1" dirty="0" smtClean="0">
              <a:solidFill>
                <a:prstClr val="white"/>
              </a:solidFill>
              <a:effectLst>
                <a:outerShdw blurRad="38100" dist="38100" dir="2700000" algn="tl">
                  <a:srgbClr val="000000">
                    <a:alpha val="43137"/>
                  </a:srgbClr>
                </a:outerShdw>
              </a:effectLst>
            </a:endParaRPr>
          </a:p>
        </p:txBody>
      </p:sp>
      <p:grpSp>
        <p:nvGrpSpPr>
          <p:cNvPr id="6" name="Group 5"/>
          <p:cNvGrpSpPr/>
          <p:nvPr/>
        </p:nvGrpSpPr>
        <p:grpSpPr>
          <a:xfrm>
            <a:off x="8327136" y="3836559"/>
            <a:ext cx="731520" cy="731520"/>
            <a:chOff x="6266286" y="5136039"/>
            <a:chExt cx="914400" cy="914400"/>
          </a:xfrm>
          <a:effectLst>
            <a:outerShdw blurRad="50800" dist="38100" dir="2700000" algn="tl" rotWithShape="0">
              <a:prstClr val="black">
                <a:alpha val="40000"/>
              </a:prstClr>
            </a:outerShdw>
          </a:effectLst>
        </p:grpSpPr>
        <p:sp>
          <p:nvSpPr>
            <p:cNvPr id="7" name="Oval 6"/>
            <p:cNvSpPr/>
            <p:nvPr/>
          </p:nvSpPr>
          <p:spPr bwMode="auto">
            <a:xfrm>
              <a:off x="6266286" y="5136039"/>
              <a:ext cx="914400" cy="914400"/>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r>
                <a:rPr lang="en-CA" sz="3200" b="1" dirty="0" smtClean="0">
                  <a:solidFill>
                    <a:prstClr val="white"/>
                  </a:solidFill>
                  <a:effectLst>
                    <a:outerShdw blurRad="38100" dist="38100" dir="2700000" algn="tl">
                      <a:srgbClr val="000000">
                        <a:alpha val="43137"/>
                      </a:srgbClr>
                    </a:outerShdw>
                  </a:effectLst>
                  <a:sym typeface="Webdings"/>
                </a:rPr>
                <a:t></a:t>
              </a:r>
              <a:endParaRPr lang="en-CA" sz="3200" b="1" dirty="0" smtClean="0">
                <a:solidFill>
                  <a:prstClr val="white"/>
                </a:solidFill>
                <a:effectLst>
                  <a:outerShdw blurRad="38100" dist="38100" dir="2700000" algn="tl">
                    <a:srgbClr val="000000">
                      <a:alpha val="43137"/>
                    </a:srgbClr>
                  </a:outerShdw>
                </a:effectLst>
              </a:endParaRPr>
            </a:p>
          </p:txBody>
        </p:sp>
        <p:sp>
          <p:nvSpPr>
            <p:cNvPr id="8" name="Oval 7"/>
            <p:cNvSpPr/>
            <p:nvPr/>
          </p:nvSpPr>
          <p:spPr bwMode="auto">
            <a:xfrm>
              <a:off x="6625166" y="5615014"/>
              <a:ext cx="182880" cy="182880"/>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3200">
                <a:solidFill>
                  <a:prstClr val="black"/>
                </a:solidFill>
                <a:latin typeface="Times" charset="0"/>
              </a:endParaRPr>
            </a:p>
          </p:txBody>
        </p:sp>
      </p:grpSp>
      <p:cxnSp>
        <p:nvCxnSpPr>
          <p:cNvPr id="9" name="Straight Connector 8"/>
          <p:cNvCxnSpPr>
            <a:stCxn id="16" idx="1"/>
          </p:cNvCxnSpPr>
          <p:nvPr/>
        </p:nvCxnSpPr>
        <p:spPr>
          <a:xfrm flipH="1" flipV="1">
            <a:off x="7040879" y="4348406"/>
            <a:ext cx="1180526" cy="563678"/>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flipV="1">
            <a:off x="7040881" y="2869475"/>
            <a:ext cx="590260" cy="1377814"/>
          </a:xfrm>
          <a:prstGeom prst="line">
            <a:avLst/>
          </a:prstGeom>
          <a:ln/>
        </p:spPr>
        <p:style>
          <a:lnRef idx="3">
            <a:schemeClr val="accent4"/>
          </a:lnRef>
          <a:fillRef idx="0">
            <a:schemeClr val="accent4"/>
          </a:fillRef>
          <a:effectRef idx="2">
            <a:schemeClr val="accent4"/>
          </a:effectRef>
          <a:fontRef idx="minor">
            <a:schemeClr val="tx1"/>
          </a:fontRef>
        </p:style>
      </p:cxnSp>
      <p:sp>
        <p:nvSpPr>
          <p:cNvPr id="11" name="Oval 4"/>
          <p:cNvSpPr/>
          <p:nvPr/>
        </p:nvSpPr>
        <p:spPr>
          <a:xfrm>
            <a:off x="6362295" y="3213113"/>
            <a:ext cx="1737361" cy="1921568"/>
          </a:xfrm>
          <a:prstGeom prst="rect">
            <a:avLst/>
          </a:prstGeom>
          <a:no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endParaRPr lang="en-CA" sz="2000" dirty="0" smtClean="0">
              <a:solidFill>
                <a:sysClr val="window" lastClr="FFFFFF"/>
              </a:solidFill>
              <a:latin typeface="Tw Cen MT"/>
            </a:endParaRPr>
          </a:p>
        </p:txBody>
      </p:sp>
      <p:cxnSp>
        <p:nvCxnSpPr>
          <p:cNvPr id="12" name="Straight Connector 11"/>
          <p:cNvCxnSpPr/>
          <p:nvPr/>
        </p:nvCxnSpPr>
        <p:spPr>
          <a:xfrm flipH="1" flipV="1">
            <a:off x="7040882" y="4289333"/>
            <a:ext cx="590259" cy="1247142"/>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13" name="Group 12"/>
          <p:cNvGrpSpPr/>
          <p:nvPr/>
        </p:nvGrpSpPr>
        <p:grpSpPr>
          <a:xfrm>
            <a:off x="7340445" y="5434702"/>
            <a:ext cx="731520" cy="731520"/>
            <a:chOff x="3642360" y="1102619"/>
            <a:chExt cx="914400" cy="914400"/>
          </a:xfrm>
          <a:effectLst>
            <a:outerShdw blurRad="50800" dist="38100" dir="2700000" algn="tl" rotWithShape="0">
              <a:prstClr val="black">
                <a:alpha val="40000"/>
              </a:prstClr>
            </a:outerShdw>
          </a:effectLst>
        </p:grpSpPr>
        <p:sp>
          <p:nvSpPr>
            <p:cNvPr id="14" name="Oval 13"/>
            <p:cNvSpPr/>
            <p:nvPr/>
          </p:nvSpPr>
          <p:spPr bwMode="auto">
            <a:xfrm>
              <a:off x="3642360" y="1102619"/>
              <a:ext cx="914400" cy="914400"/>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r>
                <a:rPr lang="en-CA" sz="3200" b="1" dirty="0" smtClean="0">
                  <a:solidFill>
                    <a:prstClr val="white"/>
                  </a:solidFill>
                  <a:effectLst>
                    <a:outerShdw blurRad="38100" dist="38100" dir="2700000" algn="tl">
                      <a:srgbClr val="000000">
                        <a:alpha val="43137"/>
                      </a:srgbClr>
                    </a:outerShdw>
                  </a:effectLst>
                  <a:sym typeface="Webdings"/>
                </a:rPr>
                <a:t></a:t>
              </a:r>
              <a:endParaRPr lang="en-CA" sz="3200" b="1" dirty="0" smtClean="0">
                <a:solidFill>
                  <a:prstClr val="white"/>
                </a:solidFill>
                <a:effectLst>
                  <a:outerShdw blurRad="38100" dist="38100" dir="2700000" algn="tl">
                    <a:srgbClr val="000000">
                      <a:alpha val="43137"/>
                    </a:srgbClr>
                  </a:outerShdw>
                </a:effectLst>
              </a:endParaRPr>
            </a:p>
          </p:txBody>
        </p:sp>
        <p:sp>
          <p:nvSpPr>
            <p:cNvPr id="15" name="&quot;No&quot; Symbol 14"/>
            <p:cNvSpPr/>
            <p:nvPr/>
          </p:nvSpPr>
          <p:spPr bwMode="auto">
            <a:xfrm>
              <a:off x="3788346" y="1264125"/>
              <a:ext cx="640080" cy="640080"/>
            </a:xfrm>
            <a:prstGeom prst="noSmoking">
              <a:avLst>
                <a:gd name="adj" fmla="val 6498"/>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3200">
                <a:solidFill>
                  <a:prstClr val="black"/>
                </a:solidFill>
                <a:effectLst>
                  <a:outerShdw blurRad="38100" dist="38100" dir="2700000" algn="tl">
                    <a:srgbClr val="000000">
                      <a:alpha val="43137"/>
                    </a:srgbClr>
                  </a:outerShdw>
                </a:effectLst>
                <a:latin typeface="Times" charset="0"/>
              </a:endParaRPr>
            </a:p>
          </p:txBody>
        </p:sp>
      </p:grpSp>
      <p:sp>
        <p:nvSpPr>
          <p:cNvPr id="16" name="Oval 15"/>
          <p:cNvSpPr/>
          <p:nvPr/>
        </p:nvSpPr>
        <p:spPr bwMode="auto">
          <a:xfrm>
            <a:off x="8114276" y="4804955"/>
            <a:ext cx="731520" cy="73152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r>
              <a:rPr lang="en-CA" sz="3200" b="1" dirty="0" smtClean="0">
                <a:solidFill>
                  <a:prstClr val="white"/>
                </a:solidFill>
                <a:effectLst>
                  <a:outerShdw blurRad="38100" dist="38100" dir="2700000" algn="tl">
                    <a:srgbClr val="000000">
                      <a:alpha val="43137"/>
                    </a:srgbClr>
                  </a:outerShdw>
                </a:effectLst>
                <a:sym typeface="Wingdings"/>
              </a:rPr>
              <a:t></a:t>
            </a:r>
            <a:endParaRPr lang="en-CA" sz="3200" b="1" dirty="0" smtClean="0">
              <a:solidFill>
                <a:prstClr val="white"/>
              </a:solidFill>
              <a:effectLst>
                <a:outerShdw blurRad="38100" dist="38100" dir="2700000" algn="tl">
                  <a:srgbClr val="000000">
                    <a:alpha val="43137"/>
                  </a:srgbClr>
                </a:outerShdw>
              </a:effectLst>
            </a:endParaRPr>
          </a:p>
        </p:txBody>
      </p:sp>
      <p:sp>
        <p:nvSpPr>
          <p:cNvPr id="17" name="Oval 16"/>
          <p:cNvSpPr/>
          <p:nvPr/>
        </p:nvSpPr>
        <p:spPr bwMode="auto">
          <a:xfrm>
            <a:off x="7340445" y="2232443"/>
            <a:ext cx="731520" cy="73152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r>
              <a:rPr lang="en-CA" sz="3200" b="1" dirty="0" smtClean="0">
                <a:solidFill>
                  <a:prstClr val="white"/>
                </a:solidFill>
                <a:effectLst>
                  <a:outerShdw blurRad="38100" dist="38100" dir="2700000" algn="tl">
                    <a:srgbClr val="000000">
                      <a:alpha val="43137"/>
                    </a:srgbClr>
                  </a:outerShdw>
                </a:effectLst>
                <a:sym typeface="Wingdings"/>
              </a:rPr>
              <a:t></a:t>
            </a:r>
            <a:endParaRPr lang="en-CA" sz="3200" b="1" dirty="0" smtClean="0">
              <a:solidFill>
                <a:prstClr val="white"/>
              </a:solidFill>
              <a:effectLst>
                <a:outerShdw blurRad="38100" dist="38100" dir="2700000" algn="tl">
                  <a:srgbClr val="000000">
                    <a:alpha val="43137"/>
                  </a:srgbClr>
                </a:outerShdw>
              </a:effectLst>
            </a:endParaRPr>
          </a:p>
        </p:txBody>
      </p:sp>
      <p:cxnSp>
        <p:nvCxnSpPr>
          <p:cNvPr id="18" name="Straight Connector 17"/>
          <p:cNvCxnSpPr/>
          <p:nvPr/>
        </p:nvCxnSpPr>
        <p:spPr>
          <a:xfrm>
            <a:off x="4796949" y="2430563"/>
            <a:ext cx="0" cy="3429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19" name="Group 18"/>
          <p:cNvGrpSpPr/>
          <p:nvPr/>
        </p:nvGrpSpPr>
        <p:grpSpPr>
          <a:xfrm>
            <a:off x="5029200" y="3836559"/>
            <a:ext cx="731520" cy="731520"/>
            <a:chOff x="5029200" y="2682346"/>
            <a:chExt cx="731520" cy="731520"/>
          </a:xfrm>
          <a:effectLst>
            <a:outerShdw blurRad="50800" dist="38100" dir="2700000" algn="tl" rotWithShape="0">
              <a:prstClr val="black">
                <a:alpha val="40000"/>
              </a:prstClr>
            </a:outerShdw>
          </a:effectLst>
        </p:grpSpPr>
        <p:sp>
          <p:nvSpPr>
            <p:cNvPr id="20" name="Oval 19"/>
            <p:cNvSpPr/>
            <p:nvPr/>
          </p:nvSpPr>
          <p:spPr bwMode="auto">
            <a:xfrm>
              <a:off x="5029200" y="2682346"/>
              <a:ext cx="731520" cy="731520"/>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1" compatLnSpc="1">
              <a:prstTxWarp prst="textNoShape">
                <a:avLst/>
              </a:prstTxWarp>
            </a:bodyPr>
            <a:lstStyle/>
            <a:p>
              <a:pPr eaLnBrk="0" fontAlgn="base" hangingPunct="0">
                <a:spcBef>
                  <a:spcPct val="0"/>
                </a:spcBef>
                <a:spcAft>
                  <a:spcPct val="0"/>
                </a:spcAft>
              </a:pPr>
              <a:endParaRPr lang="en-CA" sz="3200" b="1" dirty="0" smtClean="0">
                <a:solidFill>
                  <a:prstClr val="white"/>
                </a:solidFill>
                <a:effectLst>
                  <a:outerShdw blurRad="38100" dist="38100" dir="2700000" algn="tl">
                    <a:srgbClr val="000000">
                      <a:alpha val="43137"/>
                    </a:srgbClr>
                  </a:outerShdw>
                </a:effectLst>
              </a:endParaRPr>
            </a:p>
          </p:txBody>
        </p:sp>
        <p:grpSp>
          <p:nvGrpSpPr>
            <p:cNvPr id="21" name="Group 20"/>
            <p:cNvGrpSpPr>
              <a:grpSpLocks noChangeAspect="1"/>
            </p:cNvGrpSpPr>
            <p:nvPr/>
          </p:nvGrpSpPr>
          <p:grpSpPr>
            <a:xfrm>
              <a:off x="5076439" y="2755498"/>
              <a:ext cx="643999" cy="530352"/>
              <a:chOff x="3542508" y="-436574"/>
              <a:chExt cx="1511301" cy="1085850"/>
            </a:xfrm>
          </p:grpSpPr>
          <p:sp>
            <p:nvSpPr>
              <p:cNvPr id="22" name="Freeform 8"/>
              <p:cNvSpPr>
                <a:spLocks/>
              </p:cNvSpPr>
              <p:nvPr/>
            </p:nvSpPr>
            <p:spPr bwMode="auto">
              <a:xfrm>
                <a:off x="4579146" y="-149237"/>
                <a:ext cx="474663" cy="546100"/>
              </a:xfrm>
              <a:custGeom>
                <a:avLst/>
                <a:gdLst>
                  <a:gd name="T0" fmla="*/ 597 w 597"/>
                  <a:gd name="T1" fmla="*/ 477 h 687"/>
                  <a:gd name="T2" fmla="*/ 597 w 597"/>
                  <a:gd name="T3" fmla="*/ 476 h 687"/>
                  <a:gd name="T4" fmla="*/ 597 w 597"/>
                  <a:gd name="T5" fmla="*/ 474 h 687"/>
                  <a:gd name="T6" fmla="*/ 597 w 597"/>
                  <a:gd name="T7" fmla="*/ 474 h 687"/>
                  <a:gd name="T8" fmla="*/ 597 w 597"/>
                  <a:gd name="T9" fmla="*/ 473 h 687"/>
                  <a:gd name="T10" fmla="*/ 595 w 597"/>
                  <a:gd name="T11" fmla="*/ 473 h 687"/>
                  <a:gd name="T12" fmla="*/ 343 w 597"/>
                  <a:gd name="T13" fmla="*/ 0 h 687"/>
                  <a:gd name="T14" fmla="*/ 313 w 597"/>
                  <a:gd name="T15" fmla="*/ 14 h 687"/>
                  <a:gd name="T16" fmla="*/ 558 w 597"/>
                  <a:gd name="T17" fmla="*/ 473 h 687"/>
                  <a:gd name="T18" fmla="*/ 39 w 597"/>
                  <a:gd name="T19" fmla="*/ 473 h 687"/>
                  <a:gd name="T20" fmla="*/ 81 w 597"/>
                  <a:gd name="T21" fmla="*/ 394 h 687"/>
                  <a:gd name="T22" fmla="*/ 282 w 597"/>
                  <a:gd name="T23" fmla="*/ 15 h 687"/>
                  <a:gd name="T24" fmla="*/ 277 w 597"/>
                  <a:gd name="T25" fmla="*/ 15 h 687"/>
                  <a:gd name="T26" fmla="*/ 274 w 597"/>
                  <a:gd name="T27" fmla="*/ 14 h 687"/>
                  <a:gd name="T28" fmla="*/ 269 w 597"/>
                  <a:gd name="T29" fmla="*/ 14 h 687"/>
                  <a:gd name="T30" fmla="*/ 264 w 597"/>
                  <a:gd name="T31" fmla="*/ 13 h 687"/>
                  <a:gd name="T32" fmla="*/ 260 w 597"/>
                  <a:gd name="T33" fmla="*/ 13 h 687"/>
                  <a:gd name="T34" fmla="*/ 256 w 597"/>
                  <a:gd name="T35" fmla="*/ 11 h 687"/>
                  <a:gd name="T36" fmla="*/ 252 w 597"/>
                  <a:gd name="T37" fmla="*/ 11 h 687"/>
                  <a:gd name="T38" fmla="*/ 247 w 597"/>
                  <a:gd name="T39" fmla="*/ 10 h 687"/>
                  <a:gd name="T40" fmla="*/ 35 w 597"/>
                  <a:gd name="T41" fmla="*/ 410 h 687"/>
                  <a:gd name="T42" fmla="*/ 0 w 597"/>
                  <a:gd name="T43" fmla="*/ 476 h 687"/>
                  <a:gd name="T44" fmla="*/ 1 w 597"/>
                  <a:gd name="T45" fmla="*/ 477 h 687"/>
                  <a:gd name="T46" fmla="*/ 3 w 597"/>
                  <a:gd name="T47" fmla="*/ 499 h 687"/>
                  <a:gd name="T48" fmla="*/ 8 w 597"/>
                  <a:gd name="T49" fmla="*/ 519 h 687"/>
                  <a:gd name="T50" fmla="*/ 15 w 597"/>
                  <a:gd name="T51" fmla="*/ 539 h 687"/>
                  <a:gd name="T52" fmla="*/ 25 w 597"/>
                  <a:gd name="T53" fmla="*/ 558 h 687"/>
                  <a:gd name="T54" fmla="*/ 38 w 597"/>
                  <a:gd name="T55" fmla="*/ 577 h 687"/>
                  <a:gd name="T56" fmla="*/ 53 w 597"/>
                  <a:gd name="T57" fmla="*/ 594 h 687"/>
                  <a:gd name="T58" fmla="*/ 70 w 597"/>
                  <a:gd name="T59" fmla="*/ 610 h 687"/>
                  <a:gd name="T60" fmla="*/ 89 w 597"/>
                  <a:gd name="T61" fmla="*/ 625 h 687"/>
                  <a:gd name="T62" fmla="*/ 110 w 597"/>
                  <a:gd name="T63" fmla="*/ 639 h 687"/>
                  <a:gd name="T64" fmla="*/ 133 w 597"/>
                  <a:gd name="T65" fmla="*/ 652 h 687"/>
                  <a:gd name="T66" fmla="*/ 157 w 597"/>
                  <a:gd name="T67" fmla="*/ 662 h 687"/>
                  <a:gd name="T68" fmla="*/ 184 w 597"/>
                  <a:gd name="T69" fmla="*/ 671 h 687"/>
                  <a:gd name="T70" fmla="*/ 212 w 597"/>
                  <a:gd name="T71" fmla="*/ 678 h 687"/>
                  <a:gd name="T72" fmla="*/ 239 w 597"/>
                  <a:gd name="T73" fmla="*/ 683 h 687"/>
                  <a:gd name="T74" fmla="*/ 269 w 597"/>
                  <a:gd name="T75" fmla="*/ 686 h 687"/>
                  <a:gd name="T76" fmla="*/ 299 w 597"/>
                  <a:gd name="T77" fmla="*/ 687 h 687"/>
                  <a:gd name="T78" fmla="*/ 329 w 597"/>
                  <a:gd name="T79" fmla="*/ 686 h 687"/>
                  <a:gd name="T80" fmla="*/ 358 w 597"/>
                  <a:gd name="T81" fmla="*/ 683 h 687"/>
                  <a:gd name="T82" fmla="*/ 387 w 597"/>
                  <a:gd name="T83" fmla="*/ 678 h 687"/>
                  <a:gd name="T84" fmla="*/ 414 w 597"/>
                  <a:gd name="T85" fmla="*/ 671 h 687"/>
                  <a:gd name="T86" fmla="*/ 440 w 597"/>
                  <a:gd name="T87" fmla="*/ 662 h 687"/>
                  <a:gd name="T88" fmla="*/ 464 w 597"/>
                  <a:gd name="T89" fmla="*/ 652 h 687"/>
                  <a:gd name="T90" fmla="*/ 487 w 597"/>
                  <a:gd name="T91" fmla="*/ 640 h 687"/>
                  <a:gd name="T92" fmla="*/ 508 w 597"/>
                  <a:gd name="T93" fmla="*/ 626 h 687"/>
                  <a:gd name="T94" fmla="*/ 527 w 597"/>
                  <a:gd name="T95" fmla="*/ 611 h 687"/>
                  <a:gd name="T96" fmla="*/ 544 w 597"/>
                  <a:gd name="T97" fmla="*/ 595 h 687"/>
                  <a:gd name="T98" fmla="*/ 559 w 597"/>
                  <a:gd name="T99" fmla="*/ 578 h 687"/>
                  <a:gd name="T100" fmla="*/ 572 w 597"/>
                  <a:gd name="T101" fmla="*/ 560 h 687"/>
                  <a:gd name="T102" fmla="*/ 582 w 597"/>
                  <a:gd name="T103" fmla="*/ 540 h 687"/>
                  <a:gd name="T104" fmla="*/ 590 w 597"/>
                  <a:gd name="T105" fmla="*/ 520 h 687"/>
                  <a:gd name="T106" fmla="*/ 595 w 597"/>
                  <a:gd name="T107" fmla="*/ 500 h 687"/>
                  <a:gd name="T108" fmla="*/ 597 w 597"/>
                  <a:gd name="T109" fmla="*/ 478 h 687"/>
                  <a:gd name="T110" fmla="*/ 597 w 597"/>
                  <a:gd name="T111" fmla="*/ 478 h 687"/>
                  <a:gd name="T112" fmla="*/ 597 w 597"/>
                  <a:gd name="T113" fmla="*/ 47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7" h="687">
                    <a:moveTo>
                      <a:pt x="597" y="477"/>
                    </a:moveTo>
                    <a:lnTo>
                      <a:pt x="597" y="476"/>
                    </a:lnTo>
                    <a:lnTo>
                      <a:pt x="597" y="474"/>
                    </a:lnTo>
                    <a:lnTo>
                      <a:pt x="597" y="474"/>
                    </a:lnTo>
                    <a:lnTo>
                      <a:pt x="597" y="473"/>
                    </a:lnTo>
                    <a:lnTo>
                      <a:pt x="595" y="473"/>
                    </a:lnTo>
                    <a:lnTo>
                      <a:pt x="343" y="0"/>
                    </a:lnTo>
                    <a:lnTo>
                      <a:pt x="313" y="14"/>
                    </a:lnTo>
                    <a:lnTo>
                      <a:pt x="558" y="473"/>
                    </a:lnTo>
                    <a:lnTo>
                      <a:pt x="39" y="473"/>
                    </a:lnTo>
                    <a:lnTo>
                      <a:pt x="81" y="394"/>
                    </a:lnTo>
                    <a:lnTo>
                      <a:pt x="282" y="15"/>
                    </a:lnTo>
                    <a:lnTo>
                      <a:pt x="277" y="15"/>
                    </a:lnTo>
                    <a:lnTo>
                      <a:pt x="274" y="14"/>
                    </a:lnTo>
                    <a:lnTo>
                      <a:pt x="269" y="14"/>
                    </a:lnTo>
                    <a:lnTo>
                      <a:pt x="264" y="13"/>
                    </a:lnTo>
                    <a:lnTo>
                      <a:pt x="260" y="13"/>
                    </a:lnTo>
                    <a:lnTo>
                      <a:pt x="256" y="11"/>
                    </a:lnTo>
                    <a:lnTo>
                      <a:pt x="252" y="11"/>
                    </a:lnTo>
                    <a:lnTo>
                      <a:pt x="247" y="10"/>
                    </a:lnTo>
                    <a:lnTo>
                      <a:pt x="35" y="410"/>
                    </a:lnTo>
                    <a:lnTo>
                      <a:pt x="0" y="476"/>
                    </a:lnTo>
                    <a:lnTo>
                      <a:pt x="1" y="477"/>
                    </a:lnTo>
                    <a:lnTo>
                      <a:pt x="3" y="499"/>
                    </a:lnTo>
                    <a:lnTo>
                      <a:pt x="8" y="519"/>
                    </a:lnTo>
                    <a:lnTo>
                      <a:pt x="15" y="539"/>
                    </a:lnTo>
                    <a:lnTo>
                      <a:pt x="25" y="558"/>
                    </a:lnTo>
                    <a:lnTo>
                      <a:pt x="38" y="577"/>
                    </a:lnTo>
                    <a:lnTo>
                      <a:pt x="53" y="594"/>
                    </a:lnTo>
                    <a:lnTo>
                      <a:pt x="70" y="610"/>
                    </a:lnTo>
                    <a:lnTo>
                      <a:pt x="89" y="625"/>
                    </a:lnTo>
                    <a:lnTo>
                      <a:pt x="110" y="639"/>
                    </a:lnTo>
                    <a:lnTo>
                      <a:pt x="133" y="652"/>
                    </a:lnTo>
                    <a:lnTo>
                      <a:pt x="157" y="662"/>
                    </a:lnTo>
                    <a:lnTo>
                      <a:pt x="184" y="671"/>
                    </a:lnTo>
                    <a:lnTo>
                      <a:pt x="212" y="678"/>
                    </a:lnTo>
                    <a:lnTo>
                      <a:pt x="239" y="683"/>
                    </a:lnTo>
                    <a:lnTo>
                      <a:pt x="269" y="686"/>
                    </a:lnTo>
                    <a:lnTo>
                      <a:pt x="299" y="687"/>
                    </a:lnTo>
                    <a:lnTo>
                      <a:pt x="329" y="686"/>
                    </a:lnTo>
                    <a:lnTo>
                      <a:pt x="358" y="683"/>
                    </a:lnTo>
                    <a:lnTo>
                      <a:pt x="387" y="678"/>
                    </a:lnTo>
                    <a:lnTo>
                      <a:pt x="414" y="671"/>
                    </a:lnTo>
                    <a:lnTo>
                      <a:pt x="440" y="662"/>
                    </a:lnTo>
                    <a:lnTo>
                      <a:pt x="464" y="652"/>
                    </a:lnTo>
                    <a:lnTo>
                      <a:pt x="487" y="640"/>
                    </a:lnTo>
                    <a:lnTo>
                      <a:pt x="508" y="626"/>
                    </a:lnTo>
                    <a:lnTo>
                      <a:pt x="527" y="611"/>
                    </a:lnTo>
                    <a:lnTo>
                      <a:pt x="544" y="595"/>
                    </a:lnTo>
                    <a:lnTo>
                      <a:pt x="559" y="578"/>
                    </a:lnTo>
                    <a:lnTo>
                      <a:pt x="572" y="560"/>
                    </a:lnTo>
                    <a:lnTo>
                      <a:pt x="582" y="540"/>
                    </a:lnTo>
                    <a:lnTo>
                      <a:pt x="590" y="520"/>
                    </a:lnTo>
                    <a:lnTo>
                      <a:pt x="595" y="500"/>
                    </a:lnTo>
                    <a:lnTo>
                      <a:pt x="597" y="478"/>
                    </a:lnTo>
                    <a:lnTo>
                      <a:pt x="597" y="478"/>
                    </a:lnTo>
                    <a:lnTo>
                      <a:pt x="597" y="4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9"/>
              <p:cNvSpPr>
                <a:spLocks/>
              </p:cNvSpPr>
              <p:nvPr/>
            </p:nvSpPr>
            <p:spPr bwMode="auto">
              <a:xfrm>
                <a:off x="3542508" y="-150824"/>
                <a:ext cx="474663" cy="546100"/>
              </a:xfrm>
              <a:custGeom>
                <a:avLst/>
                <a:gdLst>
                  <a:gd name="T0" fmla="*/ 599 w 599"/>
                  <a:gd name="T1" fmla="*/ 476 h 688"/>
                  <a:gd name="T2" fmla="*/ 599 w 599"/>
                  <a:gd name="T3" fmla="*/ 475 h 688"/>
                  <a:gd name="T4" fmla="*/ 597 w 599"/>
                  <a:gd name="T5" fmla="*/ 474 h 688"/>
                  <a:gd name="T6" fmla="*/ 351 w 599"/>
                  <a:gd name="T7" fmla="*/ 11 h 688"/>
                  <a:gd name="T8" fmla="*/ 341 w 599"/>
                  <a:gd name="T9" fmla="*/ 12 h 688"/>
                  <a:gd name="T10" fmla="*/ 332 w 599"/>
                  <a:gd name="T11" fmla="*/ 13 h 688"/>
                  <a:gd name="T12" fmla="*/ 324 w 599"/>
                  <a:gd name="T13" fmla="*/ 15 h 688"/>
                  <a:gd name="T14" fmla="*/ 316 w 599"/>
                  <a:gd name="T15" fmla="*/ 16 h 688"/>
                  <a:gd name="T16" fmla="*/ 560 w 599"/>
                  <a:gd name="T17" fmla="*/ 474 h 688"/>
                  <a:gd name="T18" fmla="*/ 40 w 599"/>
                  <a:gd name="T19" fmla="*/ 474 h 688"/>
                  <a:gd name="T20" fmla="*/ 255 w 599"/>
                  <a:gd name="T21" fmla="*/ 0 h 688"/>
                  <a:gd name="T22" fmla="*/ 2 w 599"/>
                  <a:gd name="T23" fmla="*/ 478 h 688"/>
                  <a:gd name="T24" fmla="*/ 9 w 599"/>
                  <a:gd name="T25" fmla="*/ 520 h 688"/>
                  <a:gd name="T26" fmla="*/ 26 w 599"/>
                  <a:gd name="T27" fmla="*/ 559 h 688"/>
                  <a:gd name="T28" fmla="*/ 53 w 599"/>
                  <a:gd name="T29" fmla="*/ 595 h 688"/>
                  <a:gd name="T30" fmla="*/ 90 w 599"/>
                  <a:gd name="T31" fmla="*/ 626 h 688"/>
                  <a:gd name="T32" fmla="*/ 134 w 599"/>
                  <a:gd name="T33" fmla="*/ 653 h 688"/>
                  <a:gd name="T34" fmla="*/ 185 w 599"/>
                  <a:gd name="T35" fmla="*/ 672 h 688"/>
                  <a:gd name="T36" fmla="*/ 241 w 599"/>
                  <a:gd name="T37" fmla="*/ 684 h 688"/>
                  <a:gd name="T38" fmla="*/ 301 w 599"/>
                  <a:gd name="T39" fmla="*/ 688 h 688"/>
                  <a:gd name="T40" fmla="*/ 336 w 599"/>
                  <a:gd name="T41" fmla="*/ 687 h 688"/>
                  <a:gd name="T42" fmla="*/ 370 w 599"/>
                  <a:gd name="T43" fmla="*/ 683 h 688"/>
                  <a:gd name="T44" fmla="*/ 402 w 599"/>
                  <a:gd name="T45" fmla="*/ 676 h 688"/>
                  <a:gd name="T46" fmla="*/ 434 w 599"/>
                  <a:gd name="T47" fmla="*/ 666 h 688"/>
                  <a:gd name="T48" fmla="*/ 462 w 599"/>
                  <a:gd name="T49" fmla="*/ 654 h 688"/>
                  <a:gd name="T50" fmla="*/ 489 w 599"/>
                  <a:gd name="T51" fmla="*/ 640 h 688"/>
                  <a:gd name="T52" fmla="*/ 513 w 599"/>
                  <a:gd name="T53" fmla="*/ 624 h 688"/>
                  <a:gd name="T54" fmla="*/ 535 w 599"/>
                  <a:gd name="T55" fmla="*/ 607 h 688"/>
                  <a:gd name="T56" fmla="*/ 561 w 599"/>
                  <a:gd name="T57" fmla="*/ 578 h 688"/>
                  <a:gd name="T58" fmla="*/ 581 w 599"/>
                  <a:gd name="T59" fmla="*/ 548 h 688"/>
                  <a:gd name="T60" fmla="*/ 594 w 599"/>
                  <a:gd name="T61" fmla="*/ 514 h 688"/>
                  <a:gd name="T62" fmla="*/ 599 w 599"/>
                  <a:gd name="T63" fmla="*/ 479 h 688"/>
                  <a:gd name="T64" fmla="*/ 599 w 599"/>
                  <a:gd name="T65" fmla="*/ 47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9" h="688">
                    <a:moveTo>
                      <a:pt x="599" y="478"/>
                    </a:moveTo>
                    <a:lnTo>
                      <a:pt x="599" y="476"/>
                    </a:lnTo>
                    <a:lnTo>
                      <a:pt x="599" y="475"/>
                    </a:lnTo>
                    <a:lnTo>
                      <a:pt x="599" y="475"/>
                    </a:lnTo>
                    <a:lnTo>
                      <a:pt x="599" y="474"/>
                    </a:lnTo>
                    <a:lnTo>
                      <a:pt x="597" y="474"/>
                    </a:lnTo>
                    <a:lnTo>
                      <a:pt x="428" y="156"/>
                    </a:lnTo>
                    <a:lnTo>
                      <a:pt x="351" y="11"/>
                    </a:lnTo>
                    <a:lnTo>
                      <a:pt x="346" y="11"/>
                    </a:lnTo>
                    <a:lnTo>
                      <a:pt x="341" y="12"/>
                    </a:lnTo>
                    <a:lnTo>
                      <a:pt x="337" y="12"/>
                    </a:lnTo>
                    <a:lnTo>
                      <a:pt x="332" y="13"/>
                    </a:lnTo>
                    <a:lnTo>
                      <a:pt x="329" y="15"/>
                    </a:lnTo>
                    <a:lnTo>
                      <a:pt x="324" y="15"/>
                    </a:lnTo>
                    <a:lnTo>
                      <a:pt x="320" y="16"/>
                    </a:lnTo>
                    <a:lnTo>
                      <a:pt x="316" y="16"/>
                    </a:lnTo>
                    <a:lnTo>
                      <a:pt x="459" y="284"/>
                    </a:lnTo>
                    <a:lnTo>
                      <a:pt x="560" y="474"/>
                    </a:lnTo>
                    <a:lnTo>
                      <a:pt x="504" y="474"/>
                    </a:lnTo>
                    <a:lnTo>
                      <a:pt x="40" y="474"/>
                    </a:lnTo>
                    <a:lnTo>
                      <a:pt x="285" y="13"/>
                    </a:lnTo>
                    <a:lnTo>
                      <a:pt x="255" y="0"/>
                    </a:lnTo>
                    <a:lnTo>
                      <a:pt x="0" y="476"/>
                    </a:lnTo>
                    <a:lnTo>
                      <a:pt x="2" y="478"/>
                    </a:lnTo>
                    <a:lnTo>
                      <a:pt x="4" y="499"/>
                    </a:lnTo>
                    <a:lnTo>
                      <a:pt x="9" y="520"/>
                    </a:lnTo>
                    <a:lnTo>
                      <a:pt x="15" y="540"/>
                    </a:lnTo>
                    <a:lnTo>
                      <a:pt x="26" y="559"/>
                    </a:lnTo>
                    <a:lnTo>
                      <a:pt x="39" y="578"/>
                    </a:lnTo>
                    <a:lnTo>
                      <a:pt x="53" y="595"/>
                    </a:lnTo>
                    <a:lnTo>
                      <a:pt x="71" y="611"/>
                    </a:lnTo>
                    <a:lnTo>
                      <a:pt x="90" y="626"/>
                    </a:lnTo>
                    <a:lnTo>
                      <a:pt x="112" y="640"/>
                    </a:lnTo>
                    <a:lnTo>
                      <a:pt x="134" y="653"/>
                    </a:lnTo>
                    <a:lnTo>
                      <a:pt x="159" y="663"/>
                    </a:lnTo>
                    <a:lnTo>
                      <a:pt x="185" y="672"/>
                    </a:lnTo>
                    <a:lnTo>
                      <a:pt x="212" y="679"/>
                    </a:lnTo>
                    <a:lnTo>
                      <a:pt x="241" y="684"/>
                    </a:lnTo>
                    <a:lnTo>
                      <a:pt x="271" y="687"/>
                    </a:lnTo>
                    <a:lnTo>
                      <a:pt x="301" y="688"/>
                    </a:lnTo>
                    <a:lnTo>
                      <a:pt x="318" y="688"/>
                    </a:lnTo>
                    <a:lnTo>
                      <a:pt x="336" y="687"/>
                    </a:lnTo>
                    <a:lnTo>
                      <a:pt x="353" y="685"/>
                    </a:lnTo>
                    <a:lnTo>
                      <a:pt x="370" y="683"/>
                    </a:lnTo>
                    <a:lnTo>
                      <a:pt x="386" y="679"/>
                    </a:lnTo>
                    <a:lnTo>
                      <a:pt x="402" y="676"/>
                    </a:lnTo>
                    <a:lnTo>
                      <a:pt x="417" y="671"/>
                    </a:lnTo>
                    <a:lnTo>
                      <a:pt x="434" y="666"/>
                    </a:lnTo>
                    <a:lnTo>
                      <a:pt x="447" y="661"/>
                    </a:lnTo>
                    <a:lnTo>
                      <a:pt x="462" y="654"/>
                    </a:lnTo>
                    <a:lnTo>
                      <a:pt x="476" y="648"/>
                    </a:lnTo>
                    <a:lnTo>
                      <a:pt x="489" y="640"/>
                    </a:lnTo>
                    <a:lnTo>
                      <a:pt x="502" y="633"/>
                    </a:lnTo>
                    <a:lnTo>
                      <a:pt x="513" y="624"/>
                    </a:lnTo>
                    <a:lnTo>
                      <a:pt x="525" y="616"/>
                    </a:lnTo>
                    <a:lnTo>
                      <a:pt x="535" y="607"/>
                    </a:lnTo>
                    <a:lnTo>
                      <a:pt x="549" y="593"/>
                    </a:lnTo>
                    <a:lnTo>
                      <a:pt x="561" y="578"/>
                    </a:lnTo>
                    <a:lnTo>
                      <a:pt x="572" y="563"/>
                    </a:lnTo>
                    <a:lnTo>
                      <a:pt x="581" y="548"/>
                    </a:lnTo>
                    <a:lnTo>
                      <a:pt x="588" y="531"/>
                    </a:lnTo>
                    <a:lnTo>
                      <a:pt x="594" y="514"/>
                    </a:lnTo>
                    <a:lnTo>
                      <a:pt x="597" y="497"/>
                    </a:lnTo>
                    <a:lnTo>
                      <a:pt x="599" y="479"/>
                    </a:lnTo>
                    <a:lnTo>
                      <a:pt x="599" y="479"/>
                    </a:lnTo>
                    <a:lnTo>
                      <a:pt x="599" y="4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 name="Freeform 10"/>
              <p:cNvSpPr>
                <a:spLocks/>
              </p:cNvSpPr>
              <p:nvPr/>
            </p:nvSpPr>
            <p:spPr bwMode="auto">
              <a:xfrm>
                <a:off x="4382296" y="-225437"/>
                <a:ext cx="514350" cy="101600"/>
              </a:xfrm>
              <a:custGeom>
                <a:avLst/>
                <a:gdLst>
                  <a:gd name="T0" fmla="*/ 553 w 648"/>
                  <a:gd name="T1" fmla="*/ 27 h 128"/>
                  <a:gd name="T2" fmla="*/ 548 w 648"/>
                  <a:gd name="T3" fmla="*/ 27 h 128"/>
                  <a:gd name="T4" fmla="*/ 534 w 648"/>
                  <a:gd name="T5" fmla="*/ 30 h 128"/>
                  <a:gd name="T6" fmla="*/ 510 w 648"/>
                  <a:gd name="T7" fmla="*/ 36 h 128"/>
                  <a:gd name="T8" fmla="*/ 485 w 648"/>
                  <a:gd name="T9" fmla="*/ 41 h 128"/>
                  <a:gd name="T10" fmla="*/ 457 w 648"/>
                  <a:gd name="T11" fmla="*/ 45 h 128"/>
                  <a:gd name="T12" fmla="*/ 430 w 648"/>
                  <a:gd name="T13" fmla="*/ 49 h 128"/>
                  <a:gd name="T14" fmla="*/ 400 w 648"/>
                  <a:gd name="T15" fmla="*/ 52 h 128"/>
                  <a:gd name="T16" fmla="*/ 369 w 648"/>
                  <a:gd name="T17" fmla="*/ 54 h 128"/>
                  <a:gd name="T18" fmla="*/ 337 w 648"/>
                  <a:gd name="T19" fmla="*/ 56 h 128"/>
                  <a:gd name="T20" fmla="*/ 293 w 648"/>
                  <a:gd name="T21" fmla="*/ 56 h 128"/>
                  <a:gd name="T22" fmla="*/ 237 w 648"/>
                  <a:gd name="T23" fmla="*/ 51 h 128"/>
                  <a:gd name="T24" fmla="*/ 185 w 648"/>
                  <a:gd name="T25" fmla="*/ 45 h 128"/>
                  <a:gd name="T26" fmla="*/ 137 w 648"/>
                  <a:gd name="T27" fmla="*/ 36 h 128"/>
                  <a:gd name="T28" fmla="*/ 93 w 648"/>
                  <a:gd name="T29" fmla="*/ 27 h 128"/>
                  <a:gd name="T30" fmla="*/ 56 w 648"/>
                  <a:gd name="T31" fmla="*/ 18 h 128"/>
                  <a:gd name="T32" fmla="*/ 28 w 648"/>
                  <a:gd name="T33" fmla="*/ 10 h 128"/>
                  <a:gd name="T34" fmla="*/ 7 w 648"/>
                  <a:gd name="T35" fmla="*/ 3 h 128"/>
                  <a:gd name="T36" fmla="*/ 10 w 648"/>
                  <a:gd name="T37" fmla="*/ 16 h 128"/>
                  <a:gd name="T38" fmla="*/ 23 w 648"/>
                  <a:gd name="T39" fmla="*/ 54 h 128"/>
                  <a:gd name="T40" fmla="*/ 24 w 648"/>
                  <a:gd name="T41" fmla="*/ 89 h 128"/>
                  <a:gd name="T42" fmla="*/ 18 w 648"/>
                  <a:gd name="T43" fmla="*/ 115 h 128"/>
                  <a:gd name="T44" fmla="*/ 23 w 648"/>
                  <a:gd name="T45" fmla="*/ 126 h 128"/>
                  <a:gd name="T46" fmla="*/ 49 w 648"/>
                  <a:gd name="T47" fmla="*/ 121 h 128"/>
                  <a:gd name="T48" fmla="*/ 82 w 648"/>
                  <a:gd name="T49" fmla="*/ 115 h 128"/>
                  <a:gd name="T50" fmla="*/ 119 w 648"/>
                  <a:gd name="T51" fmla="*/ 110 h 128"/>
                  <a:gd name="T52" fmla="*/ 160 w 648"/>
                  <a:gd name="T53" fmla="*/ 104 h 128"/>
                  <a:gd name="T54" fmla="*/ 204 w 648"/>
                  <a:gd name="T55" fmla="*/ 99 h 128"/>
                  <a:gd name="T56" fmla="*/ 249 w 648"/>
                  <a:gd name="T57" fmla="*/ 96 h 128"/>
                  <a:gd name="T58" fmla="*/ 295 w 648"/>
                  <a:gd name="T59" fmla="*/ 94 h 128"/>
                  <a:gd name="T60" fmla="*/ 339 w 648"/>
                  <a:gd name="T61" fmla="*/ 94 h 128"/>
                  <a:gd name="T62" fmla="*/ 383 w 648"/>
                  <a:gd name="T63" fmla="*/ 96 h 128"/>
                  <a:gd name="T64" fmla="*/ 430 w 648"/>
                  <a:gd name="T65" fmla="*/ 99 h 128"/>
                  <a:gd name="T66" fmla="*/ 473 w 648"/>
                  <a:gd name="T67" fmla="*/ 104 h 128"/>
                  <a:gd name="T68" fmla="*/ 500 w 648"/>
                  <a:gd name="T69" fmla="*/ 107 h 128"/>
                  <a:gd name="T70" fmla="*/ 508 w 648"/>
                  <a:gd name="T71" fmla="*/ 109 h 128"/>
                  <a:gd name="T72" fmla="*/ 517 w 648"/>
                  <a:gd name="T73" fmla="*/ 110 h 128"/>
                  <a:gd name="T74" fmla="*/ 525 w 648"/>
                  <a:gd name="T75" fmla="*/ 111 h 128"/>
                  <a:gd name="T76" fmla="*/ 532 w 648"/>
                  <a:gd name="T77" fmla="*/ 112 h 128"/>
                  <a:gd name="T78" fmla="*/ 536 w 648"/>
                  <a:gd name="T79" fmla="*/ 112 h 128"/>
                  <a:gd name="T80" fmla="*/ 541 w 648"/>
                  <a:gd name="T81" fmla="*/ 113 h 128"/>
                  <a:gd name="T82" fmla="*/ 548 w 648"/>
                  <a:gd name="T83" fmla="*/ 114 h 128"/>
                  <a:gd name="T84" fmla="*/ 561 w 648"/>
                  <a:gd name="T85" fmla="*/ 110 h 128"/>
                  <a:gd name="T86" fmla="*/ 648 w 648"/>
                  <a:gd name="T87"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8" h="128">
                    <a:moveTo>
                      <a:pt x="555" y="26"/>
                    </a:moveTo>
                    <a:lnTo>
                      <a:pt x="553" y="27"/>
                    </a:lnTo>
                    <a:lnTo>
                      <a:pt x="551" y="27"/>
                    </a:lnTo>
                    <a:lnTo>
                      <a:pt x="548" y="27"/>
                    </a:lnTo>
                    <a:lnTo>
                      <a:pt x="546" y="28"/>
                    </a:lnTo>
                    <a:lnTo>
                      <a:pt x="534" y="30"/>
                    </a:lnTo>
                    <a:lnTo>
                      <a:pt x="523" y="33"/>
                    </a:lnTo>
                    <a:lnTo>
                      <a:pt x="510" y="36"/>
                    </a:lnTo>
                    <a:lnTo>
                      <a:pt x="498" y="38"/>
                    </a:lnTo>
                    <a:lnTo>
                      <a:pt x="485" y="41"/>
                    </a:lnTo>
                    <a:lnTo>
                      <a:pt x="471" y="43"/>
                    </a:lnTo>
                    <a:lnTo>
                      <a:pt x="457" y="45"/>
                    </a:lnTo>
                    <a:lnTo>
                      <a:pt x="443" y="46"/>
                    </a:lnTo>
                    <a:lnTo>
                      <a:pt x="430" y="49"/>
                    </a:lnTo>
                    <a:lnTo>
                      <a:pt x="415" y="51"/>
                    </a:lnTo>
                    <a:lnTo>
                      <a:pt x="400" y="52"/>
                    </a:lnTo>
                    <a:lnTo>
                      <a:pt x="385" y="53"/>
                    </a:lnTo>
                    <a:lnTo>
                      <a:pt x="369" y="54"/>
                    </a:lnTo>
                    <a:lnTo>
                      <a:pt x="354" y="54"/>
                    </a:lnTo>
                    <a:lnTo>
                      <a:pt x="337" y="56"/>
                    </a:lnTo>
                    <a:lnTo>
                      <a:pt x="321" y="56"/>
                    </a:lnTo>
                    <a:lnTo>
                      <a:pt x="293" y="56"/>
                    </a:lnTo>
                    <a:lnTo>
                      <a:pt x="265" y="53"/>
                    </a:lnTo>
                    <a:lnTo>
                      <a:pt x="237" y="51"/>
                    </a:lnTo>
                    <a:lnTo>
                      <a:pt x="211" y="49"/>
                    </a:lnTo>
                    <a:lnTo>
                      <a:pt x="185" y="45"/>
                    </a:lnTo>
                    <a:lnTo>
                      <a:pt x="160" y="41"/>
                    </a:lnTo>
                    <a:lnTo>
                      <a:pt x="137" y="36"/>
                    </a:lnTo>
                    <a:lnTo>
                      <a:pt x="114" y="31"/>
                    </a:lnTo>
                    <a:lnTo>
                      <a:pt x="93" y="27"/>
                    </a:lnTo>
                    <a:lnTo>
                      <a:pt x="74" y="22"/>
                    </a:lnTo>
                    <a:lnTo>
                      <a:pt x="56" y="18"/>
                    </a:lnTo>
                    <a:lnTo>
                      <a:pt x="41" y="13"/>
                    </a:lnTo>
                    <a:lnTo>
                      <a:pt x="28" y="10"/>
                    </a:lnTo>
                    <a:lnTo>
                      <a:pt x="16" y="6"/>
                    </a:lnTo>
                    <a:lnTo>
                      <a:pt x="7" y="3"/>
                    </a:lnTo>
                    <a:lnTo>
                      <a:pt x="0" y="0"/>
                    </a:lnTo>
                    <a:lnTo>
                      <a:pt x="10" y="16"/>
                    </a:lnTo>
                    <a:lnTo>
                      <a:pt x="18" y="35"/>
                    </a:lnTo>
                    <a:lnTo>
                      <a:pt x="23" y="54"/>
                    </a:lnTo>
                    <a:lnTo>
                      <a:pt x="25" y="75"/>
                    </a:lnTo>
                    <a:lnTo>
                      <a:pt x="24" y="89"/>
                    </a:lnTo>
                    <a:lnTo>
                      <a:pt x="22" y="103"/>
                    </a:lnTo>
                    <a:lnTo>
                      <a:pt x="18" y="115"/>
                    </a:lnTo>
                    <a:lnTo>
                      <a:pt x="13" y="128"/>
                    </a:lnTo>
                    <a:lnTo>
                      <a:pt x="23" y="126"/>
                    </a:lnTo>
                    <a:lnTo>
                      <a:pt x="35" y="124"/>
                    </a:lnTo>
                    <a:lnTo>
                      <a:pt x="49" y="121"/>
                    </a:lnTo>
                    <a:lnTo>
                      <a:pt x="64" y="119"/>
                    </a:lnTo>
                    <a:lnTo>
                      <a:pt x="82" y="115"/>
                    </a:lnTo>
                    <a:lnTo>
                      <a:pt x="99" y="113"/>
                    </a:lnTo>
                    <a:lnTo>
                      <a:pt x="119" y="110"/>
                    </a:lnTo>
                    <a:lnTo>
                      <a:pt x="139" y="107"/>
                    </a:lnTo>
                    <a:lnTo>
                      <a:pt x="160" y="104"/>
                    </a:lnTo>
                    <a:lnTo>
                      <a:pt x="182" y="102"/>
                    </a:lnTo>
                    <a:lnTo>
                      <a:pt x="204" y="99"/>
                    </a:lnTo>
                    <a:lnTo>
                      <a:pt x="226" y="97"/>
                    </a:lnTo>
                    <a:lnTo>
                      <a:pt x="249" y="96"/>
                    </a:lnTo>
                    <a:lnTo>
                      <a:pt x="272" y="95"/>
                    </a:lnTo>
                    <a:lnTo>
                      <a:pt x="295" y="94"/>
                    </a:lnTo>
                    <a:lnTo>
                      <a:pt x="317" y="94"/>
                    </a:lnTo>
                    <a:lnTo>
                      <a:pt x="339" y="94"/>
                    </a:lnTo>
                    <a:lnTo>
                      <a:pt x="360" y="95"/>
                    </a:lnTo>
                    <a:lnTo>
                      <a:pt x="383" y="96"/>
                    </a:lnTo>
                    <a:lnTo>
                      <a:pt x="407" y="97"/>
                    </a:lnTo>
                    <a:lnTo>
                      <a:pt x="430" y="99"/>
                    </a:lnTo>
                    <a:lnTo>
                      <a:pt x="451" y="102"/>
                    </a:lnTo>
                    <a:lnTo>
                      <a:pt x="473" y="104"/>
                    </a:lnTo>
                    <a:lnTo>
                      <a:pt x="495" y="106"/>
                    </a:lnTo>
                    <a:lnTo>
                      <a:pt x="500" y="107"/>
                    </a:lnTo>
                    <a:lnTo>
                      <a:pt x="504" y="107"/>
                    </a:lnTo>
                    <a:lnTo>
                      <a:pt x="508" y="109"/>
                    </a:lnTo>
                    <a:lnTo>
                      <a:pt x="512" y="109"/>
                    </a:lnTo>
                    <a:lnTo>
                      <a:pt x="517" y="110"/>
                    </a:lnTo>
                    <a:lnTo>
                      <a:pt x="522" y="110"/>
                    </a:lnTo>
                    <a:lnTo>
                      <a:pt x="525" y="111"/>
                    </a:lnTo>
                    <a:lnTo>
                      <a:pt x="530" y="111"/>
                    </a:lnTo>
                    <a:lnTo>
                      <a:pt x="532" y="112"/>
                    </a:lnTo>
                    <a:lnTo>
                      <a:pt x="533" y="112"/>
                    </a:lnTo>
                    <a:lnTo>
                      <a:pt x="536" y="112"/>
                    </a:lnTo>
                    <a:lnTo>
                      <a:pt x="538" y="112"/>
                    </a:lnTo>
                    <a:lnTo>
                      <a:pt x="541" y="113"/>
                    </a:lnTo>
                    <a:lnTo>
                      <a:pt x="545" y="113"/>
                    </a:lnTo>
                    <a:lnTo>
                      <a:pt x="548" y="114"/>
                    </a:lnTo>
                    <a:lnTo>
                      <a:pt x="552" y="114"/>
                    </a:lnTo>
                    <a:lnTo>
                      <a:pt x="561" y="110"/>
                    </a:lnTo>
                    <a:lnTo>
                      <a:pt x="591" y="96"/>
                    </a:lnTo>
                    <a:lnTo>
                      <a:pt x="648" y="69"/>
                    </a:lnTo>
                    <a:lnTo>
                      <a:pt x="555"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 name="Freeform 11"/>
              <p:cNvSpPr>
                <a:spLocks/>
              </p:cNvSpPr>
              <p:nvPr/>
            </p:nvSpPr>
            <p:spPr bwMode="auto">
              <a:xfrm>
                <a:off x="3699671" y="-227024"/>
                <a:ext cx="517525" cy="101600"/>
              </a:xfrm>
              <a:custGeom>
                <a:avLst/>
                <a:gdLst>
                  <a:gd name="T0" fmla="*/ 642 w 650"/>
                  <a:gd name="T1" fmla="*/ 3 h 128"/>
                  <a:gd name="T2" fmla="*/ 610 w 650"/>
                  <a:gd name="T3" fmla="*/ 13 h 128"/>
                  <a:gd name="T4" fmla="*/ 563 w 650"/>
                  <a:gd name="T5" fmla="*/ 25 h 128"/>
                  <a:gd name="T6" fmla="*/ 503 w 650"/>
                  <a:gd name="T7" fmla="*/ 38 h 128"/>
                  <a:gd name="T8" fmla="*/ 454 w 650"/>
                  <a:gd name="T9" fmla="*/ 46 h 128"/>
                  <a:gd name="T10" fmla="*/ 418 w 650"/>
                  <a:gd name="T11" fmla="*/ 51 h 128"/>
                  <a:gd name="T12" fmla="*/ 382 w 650"/>
                  <a:gd name="T13" fmla="*/ 53 h 128"/>
                  <a:gd name="T14" fmla="*/ 345 w 650"/>
                  <a:gd name="T15" fmla="*/ 55 h 128"/>
                  <a:gd name="T16" fmla="*/ 307 w 650"/>
                  <a:gd name="T17" fmla="*/ 55 h 128"/>
                  <a:gd name="T18" fmla="*/ 269 w 650"/>
                  <a:gd name="T19" fmla="*/ 53 h 128"/>
                  <a:gd name="T20" fmla="*/ 231 w 650"/>
                  <a:gd name="T21" fmla="*/ 51 h 128"/>
                  <a:gd name="T22" fmla="*/ 196 w 650"/>
                  <a:gd name="T23" fmla="*/ 45 h 128"/>
                  <a:gd name="T24" fmla="*/ 167 w 650"/>
                  <a:gd name="T25" fmla="*/ 40 h 128"/>
                  <a:gd name="T26" fmla="*/ 144 w 650"/>
                  <a:gd name="T27" fmla="*/ 37 h 128"/>
                  <a:gd name="T28" fmla="*/ 123 w 650"/>
                  <a:gd name="T29" fmla="*/ 33 h 128"/>
                  <a:gd name="T30" fmla="*/ 102 w 650"/>
                  <a:gd name="T31" fmla="*/ 29 h 128"/>
                  <a:gd name="T32" fmla="*/ 0 w 650"/>
                  <a:gd name="T33" fmla="*/ 69 h 128"/>
                  <a:gd name="T34" fmla="*/ 85 w 650"/>
                  <a:gd name="T35" fmla="*/ 109 h 128"/>
                  <a:gd name="T36" fmla="*/ 101 w 650"/>
                  <a:gd name="T37" fmla="*/ 114 h 128"/>
                  <a:gd name="T38" fmla="*/ 111 w 650"/>
                  <a:gd name="T39" fmla="*/ 113 h 128"/>
                  <a:gd name="T40" fmla="*/ 120 w 650"/>
                  <a:gd name="T41" fmla="*/ 112 h 128"/>
                  <a:gd name="T42" fmla="*/ 129 w 650"/>
                  <a:gd name="T43" fmla="*/ 111 h 128"/>
                  <a:gd name="T44" fmla="*/ 137 w 650"/>
                  <a:gd name="T45" fmla="*/ 108 h 128"/>
                  <a:gd name="T46" fmla="*/ 146 w 650"/>
                  <a:gd name="T47" fmla="*/ 107 h 128"/>
                  <a:gd name="T48" fmla="*/ 156 w 650"/>
                  <a:gd name="T49" fmla="*/ 106 h 128"/>
                  <a:gd name="T50" fmla="*/ 167 w 650"/>
                  <a:gd name="T51" fmla="*/ 105 h 128"/>
                  <a:gd name="T52" fmla="*/ 177 w 650"/>
                  <a:gd name="T53" fmla="*/ 104 h 128"/>
                  <a:gd name="T54" fmla="*/ 187 w 650"/>
                  <a:gd name="T55" fmla="*/ 103 h 128"/>
                  <a:gd name="T56" fmla="*/ 209 w 650"/>
                  <a:gd name="T57" fmla="*/ 100 h 128"/>
                  <a:gd name="T58" fmla="*/ 245 w 650"/>
                  <a:gd name="T59" fmla="*/ 97 h 128"/>
                  <a:gd name="T60" fmla="*/ 280 w 650"/>
                  <a:gd name="T61" fmla="*/ 94 h 128"/>
                  <a:gd name="T62" fmla="*/ 315 w 650"/>
                  <a:gd name="T63" fmla="*/ 93 h 128"/>
                  <a:gd name="T64" fmla="*/ 349 w 650"/>
                  <a:gd name="T65" fmla="*/ 93 h 128"/>
                  <a:gd name="T66" fmla="*/ 381 w 650"/>
                  <a:gd name="T67" fmla="*/ 94 h 128"/>
                  <a:gd name="T68" fmla="*/ 414 w 650"/>
                  <a:gd name="T69" fmla="*/ 97 h 128"/>
                  <a:gd name="T70" fmla="*/ 447 w 650"/>
                  <a:gd name="T71" fmla="*/ 100 h 128"/>
                  <a:gd name="T72" fmla="*/ 490 w 650"/>
                  <a:gd name="T73" fmla="*/ 105 h 128"/>
                  <a:gd name="T74" fmla="*/ 541 w 650"/>
                  <a:gd name="T75" fmla="*/ 112 h 128"/>
                  <a:gd name="T76" fmla="*/ 586 w 650"/>
                  <a:gd name="T77" fmla="*/ 119 h 128"/>
                  <a:gd name="T78" fmla="*/ 621 w 650"/>
                  <a:gd name="T79" fmla="*/ 126 h 128"/>
                  <a:gd name="T80" fmla="*/ 630 w 650"/>
                  <a:gd name="T81" fmla="*/ 115 h 128"/>
                  <a:gd name="T82" fmla="*/ 625 w 650"/>
                  <a:gd name="T83" fmla="*/ 90 h 128"/>
                  <a:gd name="T84" fmla="*/ 625 w 650"/>
                  <a:gd name="T85" fmla="*/ 56 h 128"/>
                  <a:gd name="T86" fmla="*/ 639 w 650"/>
                  <a:gd name="T87"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0" h="128">
                    <a:moveTo>
                      <a:pt x="650" y="0"/>
                    </a:moveTo>
                    <a:lnTo>
                      <a:pt x="642" y="3"/>
                    </a:lnTo>
                    <a:lnTo>
                      <a:pt x="629" y="7"/>
                    </a:lnTo>
                    <a:lnTo>
                      <a:pt x="610" y="13"/>
                    </a:lnTo>
                    <a:lnTo>
                      <a:pt x="588" y="18"/>
                    </a:lnTo>
                    <a:lnTo>
                      <a:pt x="563" y="25"/>
                    </a:lnTo>
                    <a:lnTo>
                      <a:pt x="534" y="32"/>
                    </a:lnTo>
                    <a:lnTo>
                      <a:pt x="503" y="38"/>
                    </a:lnTo>
                    <a:lnTo>
                      <a:pt x="470" y="44"/>
                    </a:lnTo>
                    <a:lnTo>
                      <a:pt x="454" y="46"/>
                    </a:lnTo>
                    <a:lnTo>
                      <a:pt x="436" y="48"/>
                    </a:lnTo>
                    <a:lnTo>
                      <a:pt x="418" y="51"/>
                    </a:lnTo>
                    <a:lnTo>
                      <a:pt x="401" y="52"/>
                    </a:lnTo>
                    <a:lnTo>
                      <a:pt x="382" y="53"/>
                    </a:lnTo>
                    <a:lnTo>
                      <a:pt x="364" y="54"/>
                    </a:lnTo>
                    <a:lnTo>
                      <a:pt x="345" y="55"/>
                    </a:lnTo>
                    <a:lnTo>
                      <a:pt x="327" y="55"/>
                    </a:lnTo>
                    <a:lnTo>
                      <a:pt x="307" y="55"/>
                    </a:lnTo>
                    <a:lnTo>
                      <a:pt x="288" y="54"/>
                    </a:lnTo>
                    <a:lnTo>
                      <a:pt x="269" y="53"/>
                    </a:lnTo>
                    <a:lnTo>
                      <a:pt x="250" y="52"/>
                    </a:lnTo>
                    <a:lnTo>
                      <a:pt x="231" y="51"/>
                    </a:lnTo>
                    <a:lnTo>
                      <a:pt x="213" y="48"/>
                    </a:lnTo>
                    <a:lnTo>
                      <a:pt x="196" y="45"/>
                    </a:lnTo>
                    <a:lnTo>
                      <a:pt x="178" y="43"/>
                    </a:lnTo>
                    <a:lnTo>
                      <a:pt x="167" y="40"/>
                    </a:lnTo>
                    <a:lnTo>
                      <a:pt x="155" y="39"/>
                    </a:lnTo>
                    <a:lnTo>
                      <a:pt x="144" y="37"/>
                    </a:lnTo>
                    <a:lnTo>
                      <a:pt x="133" y="35"/>
                    </a:lnTo>
                    <a:lnTo>
                      <a:pt x="123" y="33"/>
                    </a:lnTo>
                    <a:lnTo>
                      <a:pt x="113" y="31"/>
                    </a:lnTo>
                    <a:lnTo>
                      <a:pt x="102" y="29"/>
                    </a:lnTo>
                    <a:lnTo>
                      <a:pt x="93" y="27"/>
                    </a:lnTo>
                    <a:lnTo>
                      <a:pt x="0" y="69"/>
                    </a:lnTo>
                    <a:lnTo>
                      <a:pt x="55" y="96"/>
                    </a:lnTo>
                    <a:lnTo>
                      <a:pt x="85" y="109"/>
                    </a:lnTo>
                    <a:lnTo>
                      <a:pt x="95" y="115"/>
                    </a:lnTo>
                    <a:lnTo>
                      <a:pt x="101" y="114"/>
                    </a:lnTo>
                    <a:lnTo>
                      <a:pt x="106" y="113"/>
                    </a:lnTo>
                    <a:lnTo>
                      <a:pt x="111" y="113"/>
                    </a:lnTo>
                    <a:lnTo>
                      <a:pt x="116" y="112"/>
                    </a:lnTo>
                    <a:lnTo>
                      <a:pt x="120" y="112"/>
                    </a:lnTo>
                    <a:lnTo>
                      <a:pt x="124" y="111"/>
                    </a:lnTo>
                    <a:lnTo>
                      <a:pt x="129" y="111"/>
                    </a:lnTo>
                    <a:lnTo>
                      <a:pt x="132" y="109"/>
                    </a:lnTo>
                    <a:lnTo>
                      <a:pt x="137" y="108"/>
                    </a:lnTo>
                    <a:lnTo>
                      <a:pt x="141" y="108"/>
                    </a:lnTo>
                    <a:lnTo>
                      <a:pt x="146" y="107"/>
                    </a:lnTo>
                    <a:lnTo>
                      <a:pt x="151" y="107"/>
                    </a:lnTo>
                    <a:lnTo>
                      <a:pt x="156" y="106"/>
                    </a:lnTo>
                    <a:lnTo>
                      <a:pt x="161" y="106"/>
                    </a:lnTo>
                    <a:lnTo>
                      <a:pt x="167" y="105"/>
                    </a:lnTo>
                    <a:lnTo>
                      <a:pt x="171" y="105"/>
                    </a:lnTo>
                    <a:lnTo>
                      <a:pt x="177" y="104"/>
                    </a:lnTo>
                    <a:lnTo>
                      <a:pt x="182" y="104"/>
                    </a:lnTo>
                    <a:lnTo>
                      <a:pt x="187" y="103"/>
                    </a:lnTo>
                    <a:lnTo>
                      <a:pt x="192" y="103"/>
                    </a:lnTo>
                    <a:lnTo>
                      <a:pt x="209" y="100"/>
                    </a:lnTo>
                    <a:lnTo>
                      <a:pt x="227" y="99"/>
                    </a:lnTo>
                    <a:lnTo>
                      <a:pt x="245" y="97"/>
                    </a:lnTo>
                    <a:lnTo>
                      <a:pt x="262" y="96"/>
                    </a:lnTo>
                    <a:lnTo>
                      <a:pt x="280" y="94"/>
                    </a:lnTo>
                    <a:lnTo>
                      <a:pt x="298" y="94"/>
                    </a:lnTo>
                    <a:lnTo>
                      <a:pt x="315" y="93"/>
                    </a:lnTo>
                    <a:lnTo>
                      <a:pt x="333" y="93"/>
                    </a:lnTo>
                    <a:lnTo>
                      <a:pt x="349" y="93"/>
                    </a:lnTo>
                    <a:lnTo>
                      <a:pt x="365" y="94"/>
                    </a:lnTo>
                    <a:lnTo>
                      <a:pt x="381" y="94"/>
                    </a:lnTo>
                    <a:lnTo>
                      <a:pt x="398" y="96"/>
                    </a:lnTo>
                    <a:lnTo>
                      <a:pt x="414" y="97"/>
                    </a:lnTo>
                    <a:lnTo>
                      <a:pt x="431" y="98"/>
                    </a:lnTo>
                    <a:lnTo>
                      <a:pt x="447" y="100"/>
                    </a:lnTo>
                    <a:lnTo>
                      <a:pt x="463" y="101"/>
                    </a:lnTo>
                    <a:lnTo>
                      <a:pt x="490" y="105"/>
                    </a:lnTo>
                    <a:lnTo>
                      <a:pt x="516" y="108"/>
                    </a:lnTo>
                    <a:lnTo>
                      <a:pt x="541" y="112"/>
                    </a:lnTo>
                    <a:lnTo>
                      <a:pt x="564" y="115"/>
                    </a:lnTo>
                    <a:lnTo>
                      <a:pt x="586" y="119"/>
                    </a:lnTo>
                    <a:lnTo>
                      <a:pt x="604" y="122"/>
                    </a:lnTo>
                    <a:lnTo>
                      <a:pt x="621" y="126"/>
                    </a:lnTo>
                    <a:lnTo>
                      <a:pt x="634" y="128"/>
                    </a:lnTo>
                    <a:lnTo>
                      <a:pt x="630" y="115"/>
                    </a:lnTo>
                    <a:lnTo>
                      <a:pt x="626" y="103"/>
                    </a:lnTo>
                    <a:lnTo>
                      <a:pt x="625" y="90"/>
                    </a:lnTo>
                    <a:lnTo>
                      <a:pt x="624" y="77"/>
                    </a:lnTo>
                    <a:lnTo>
                      <a:pt x="625" y="56"/>
                    </a:lnTo>
                    <a:lnTo>
                      <a:pt x="631" y="36"/>
                    </a:lnTo>
                    <a:lnTo>
                      <a:pt x="639" y="17"/>
                    </a:lnTo>
                    <a:lnTo>
                      <a:pt x="6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Rectangle 12"/>
              <p:cNvSpPr>
                <a:spLocks noChangeArrowheads="1"/>
              </p:cNvSpPr>
              <p:nvPr/>
            </p:nvSpPr>
            <p:spPr bwMode="auto">
              <a:xfrm>
                <a:off x="3766346" y="-203212"/>
                <a:ext cx="1588" cy="1588"/>
              </a:xfrm>
              <a:prstGeom prst="rect">
                <a:avLst/>
              </a:prstGeom>
              <a:solidFill>
                <a:srgbClr val="FF9E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3"/>
              <p:cNvSpPr>
                <a:spLocks/>
              </p:cNvSpPr>
              <p:nvPr/>
            </p:nvSpPr>
            <p:spPr bwMode="auto">
              <a:xfrm>
                <a:off x="4269583" y="-306399"/>
                <a:ext cx="50800" cy="46038"/>
              </a:xfrm>
              <a:custGeom>
                <a:avLst/>
                <a:gdLst>
                  <a:gd name="T0" fmla="*/ 46 w 65"/>
                  <a:gd name="T1" fmla="*/ 6 h 56"/>
                  <a:gd name="T2" fmla="*/ 44 w 65"/>
                  <a:gd name="T3" fmla="*/ 6 h 56"/>
                  <a:gd name="T4" fmla="*/ 40 w 65"/>
                  <a:gd name="T5" fmla="*/ 6 h 56"/>
                  <a:gd name="T6" fmla="*/ 38 w 65"/>
                  <a:gd name="T7" fmla="*/ 6 h 56"/>
                  <a:gd name="T8" fmla="*/ 35 w 65"/>
                  <a:gd name="T9" fmla="*/ 6 h 56"/>
                  <a:gd name="T10" fmla="*/ 30 w 65"/>
                  <a:gd name="T11" fmla="*/ 6 h 56"/>
                  <a:gd name="T12" fmla="*/ 27 w 65"/>
                  <a:gd name="T13" fmla="*/ 6 h 56"/>
                  <a:gd name="T14" fmla="*/ 22 w 65"/>
                  <a:gd name="T15" fmla="*/ 5 h 56"/>
                  <a:gd name="T16" fmla="*/ 17 w 65"/>
                  <a:gd name="T17" fmla="*/ 5 h 56"/>
                  <a:gd name="T18" fmla="*/ 13 w 65"/>
                  <a:gd name="T19" fmla="*/ 3 h 56"/>
                  <a:gd name="T20" fmla="*/ 9 w 65"/>
                  <a:gd name="T21" fmla="*/ 2 h 56"/>
                  <a:gd name="T22" fmla="*/ 5 w 65"/>
                  <a:gd name="T23" fmla="*/ 1 h 56"/>
                  <a:gd name="T24" fmla="*/ 0 w 65"/>
                  <a:gd name="T25" fmla="*/ 0 h 56"/>
                  <a:gd name="T26" fmla="*/ 0 w 65"/>
                  <a:gd name="T27" fmla="*/ 56 h 56"/>
                  <a:gd name="T28" fmla="*/ 5 w 65"/>
                  <a:gd name="T29" fmla="*/ 55 h 56"/>
                  <a:gd name="T30" fmla="*/ 9 w 65"/>
                  <a:gd name="T31" fmla="*/ 54 h 56"/>
                  <a:gd name="T32" fmla="*/ 14 w 65"/>
                  <a:gd name="T33" fmla="*/ 53 h 56"/>
                  <a:gd name="T34" fmla="*/ 19 w 65"/>
                  <a:gd name="T35" fmla="*/ 52 h 56"/>
                  <a:gd name="T36" fmla="*/ 23 w 65"/>
                  <a:gd name="T37" fmla="*/ 52 h 56"/>
                  <a:gd name="T38" fmla="*/ 28 w 65"/>
                  <a:gd name="T39" fmla="*/ 51 h 56"/>
                  <a:gd name="T40" fmla="*/ 34 w 65"/>
                  <a:gd name="T41" fmla="*/ 51 h 56"/>
                  <a:gd name="T42" fmla="*/ 38 w 65"/>
                  <a:gd name="T43" fmla="*/ 51 h 56"/>
                  <a:gd name="T44" fmla="*/ 40 w 65"/>
                  <a:gd name="T45" fmla="*/ 51 h 56"/>
                  <a:gd name="T46" fmla="*/ 42 w 65"/>
                  <a:gd name="T47" fmla="*/ 51 h 56"/>
                  <a:gd name="T48" fmla="*/ 44 w 65"/>
                  <a:gd name="T49" fmla="*/ 51 h 56"/>
                  <a:gd name="T50" fmla="*/ 45 w 65"/>
                  <a:gd name="T51" fmla="*/ 51 h 56"/>
                  <a:gd name="T52" fmla="*/ 50 w 65"/>
                  <a:gd name="T53" fmla="*/ 52 h 56"/>
                  <a:gd name="T54" fmla="*/ 55 w 65"/>
                  <a:gd name="T55" fmla="*/ 52 h 56"/>
                  <a:gd name="T56" fmla="*/ 60 w 65"/>
                  <a:gd name="T57" fmla="*/ 52 h 56"/>
                  <a:gd name="T58" fmla="*/ 65 w 65"/>
                  <a:gd name="T59" fmla="*/ 53 h 56"/>
                  <a:gd name="T60" fmla="*/ 65 w 65"/>
                  <a:gd name="T61" fmla="*/ 2 h 56"/>
                  <a:gd name="T62" fmla="*/ 60 w 65"/>
                  <a:gd name="T63" fmla="*/ 3 h 56"/>
                  <a:gd name="T64" fmla="*/ 55 w 65"/>
                  <a:gd name="T65" fmla="*/ 3 h 56"/>
                  <a:gd name="T66" fmla="*/ 51 w 65"/>
                  <a:gd name="T67" fmla="*/ 5 h 56"/>
                  <a:gd name="T68" fmla="*/ 46 w 65"/>
                  <a:gd name="T69"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 h="56">
                    <a:moveTo>
                      <a:pt x="46" y="6"/>
                    </a:moveTo>
                    <a:lnTo>
                      <a:pt x="44" y="6"/>
                    </a:lnTo>
                    <a:lnTo>
                      <a:pt x="40" y="6"/>
                    </a:lnTo>
                    <a:lnTo>
                      <a:pt x="38" y="6"/>
                    </a:lnTo>
                    <a:lnTo>
                      <a:pt x="35" y="6"/>
                    </a:lnTo>
                    <a:lnTo>
                      <a:pt x="30" y="6"/>
                    </a:lnTo>
                    <a:lnTo>
                      <a:pt x="27" y="6"/>
                    </a:lnTo>
                    <a:lnTo>
                      <a:pt x="22" y="5"/>
                    </a:lnTo>
                    <a:lnTo>
                      <a:pt x="17" y="5"/>
                    </a:lnTo>
                    <a:lnTo>
                      <a:pt x="13" y="3"/>
                    </a:lnTo>
                    <a:lnTo>
                      <a:pt x="9" y="2"/>
                    </a:lnTo>
                    <a:lnTo>
                      <a:pt x="5" y="1"/>
                    </a:lnTo>
                    <a:lnTo>
                      <a:pt x="0" y="0"/>
                    </a:lnTo>
                    <a:lnTo>
                      <a:pt x="0" y="56"/>
                    </a:lnTo>
                    <a:lnTo>
                      <a:pt x="5" y="55"/>
                    </a:lnTo>
                    <a:lnTo>
                      <a:pt x="9" y="54"/>
                    </a:lnTo>
                    <a:lnTo>
                      <a:pt x="14" y="53"/>
                    </a:lnTo>
                    <a:lnTo>
                      <a:pt x="19" y="52"/>
                    </a:lnTo>
                    <a:lnTo>
                      <a:pt x="23" y="52"/>
                    </a:lnTo>
                    <a:lnTo>
                      <a:pt x="28" y="51"/>
                    </a:lnTo>
                    <a:lnTo>
                      <a:pt x="34" y="51"/>
                    </a:lnTo>
                    <a:lnTo>
                      <a:pt x="38" y="51"/>
                    </a:lnTo>
                    <a:lnTo>
                      <a:pt x="40" y="51"/>
                    </a:lnTo>
                    <a:lnTo>
                      <a:pt x="42" y="51"/>
                    </a:lnTo>
                    <a:lnTo>
                      <a:pt x="44" y="51"/>
                    </a:lnTo>
                    <a:lnTo>
                      <a:pt x="45" y="51"/>
                    </a:lnTo>
                    <a:lnTo>
                      <a:pt x="50" y="52"/>
                    </a:lnTo>
                    <a:lnTo>
                      <a:pt x="55" y="52"/>
                    </a:lnTo>
                    <a:lnTo>
                      <a:pt x="60" y="52"/>
                    </a:lnTo>
                    <a:lnTo>
                      <a:pt x="65" y="53"/>
                    </a:lnTo>
                    <a:lnTo>
                      <a:pt x="65" y="2"/>
                    </a:lnTo>
                    <a:lnTo>
                      <a:pt x="60" y="3"/>
                    </a:lnTo>
                    <a:lnTo>
                      <a:pt x="55" y="3"/>
                    </a:lnTo>
                    <a:lnTo>
                      <a:pt x="51" y="5"/>
                    </a:lnTo>
                    <a:lnTo>
                      <a:pt x="46"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Freeform 14"/>
              <p:cNvSpPr>
                <a:spLocks/>
              </p:cNvSpPr>
              <p:nvPr/>
            </p:nvSpPr>
            <p:spPr bwMode="auto">
              <a:xfrm>
                <a:off x="4196558" y="-265124"/>
                <a:ext cx="206375" cy="198438"/>
              </a:xfrm>
              <a:custGeom>
                <a:avLst/>
                <a:gdLst>
                  <a:gd name="T0" fmla="*/ 227 w 260"/>
                  <a:gd name="T1" fmla="*/ 41 h 250"/>
                  <a:gd name="T2" fmla="*/ 210 w 260"/>
                  <a:gd name="T3" fmla="*/ 26 h 250"/>
                  <a:gd name="T4" fmla="*/ 190 w 260"/>
                  <a:gd name="T5" fmla="*/ 13 h 250"/>
                  <a:gd name="T6" fmla="*/ 168 w 260"/>
                  <a:gd name="T7" fmla="*/ 5 h 250"/>
                  <a:gd name="T8" fmla="*/ 152 w 260"/>
                  <a:gd name="T9" fmla="*/ 1 h 250"/>
                  <a:gd name="T10" fmla="*/ 142 w 260"/>
                  <a:gd name="T11" fmla="*/ 1 h 250"/>
                  <a:gd name="T12" fmla="*/ 136 w 260"/>
                  <a:gd name="T13" fmla="*/ 0 h 250"/>
                  <a:gd name="T14" fmla="*/ 132 w 260"/>
                  <a:gd name="T15" fmla="*/ 0 h 250"/>
                  <a:gd name="T16" fmla="*/ 126 w 260"/>
                  <a:gd name="T17" fmla="*/ 0 h 250"/>
                  <a:gd name="T18" fmla="*/ 115 w 260"/>
                  <a:gd name="T19" fmla="*/ 1 h 250"/>
                  <a:gd name="T20" fmla="*/ 106 w 260"/>
                  <a:gd name="T21" fmla="*/ 2 h 250"/>
                  <a:gd name="T22" fmla="*/ 97 w 260"/>
                  <a:gd name="T23" fmla="*/ 4 h 250"/>
                  <a:gd name="T24" fmla="*/ 83 w 260"/>
                  <a:gd name="T25" fmla="*/ 9 h 250"/>
                  <a:gd name="T26" fmla="*/ 65 w 260"/>
                  <a:gd name="T27" fmla="*/ 17 h 250"/>
                  <a:gd name="T28" fmla="*/ 48 w 260"/>
                  <a:gd name="T29" fmla="*/ 27 h 250"/>
                  <a:gd name="T30" fmla="*/ 33 w 260"/>
                  <a:gd name="T31" fmla="*/ 41 h 250"/>
                  <a:gd name="T32" fmla="*/ 15 w 260"/>
                  <a:gd name="T33" fmla="*/ 65 h 250"/>
                  <a:gd name="T34" fmla="*/ 1 w 260"/>
                  <a:gd name="T35" fmla="*/ 104 h 250"/>
                  <a:gd name="T36" fmla="*/ 1 w 260"/>
                  <a:gd name="T37" fmla="*/ 138 h 250"/>
                  <a:gd name="T38" fmla="*/ 6 w 260"/>
                  <a:gd name="T39" fmla="*/ 163 h 250"/>
                  <a:gd name="T40" fmla="*/ 15 w 260"/>
                  <a:gd name="T41" fmla="*/ 184 h 250"/>
                  <a:gd name="T42" fmla="*/ 24 w 260"/>
                  <a:gd name="T43" fmla="*/ 199 h 250"/>
                  <a:gd name="T44" fmla="*/ 36 w 260"/>
                  <a:gd name="T45" fmla="*/ 213 h 250"/>
                  <a:gd name="T46" fmla="*/ 50 w 260"/>
                  <a:gd name="T47" fmla="*/ 224 h 250"/>
                  <a:gd name="T48" fmla="*/ 66 w 260"/>
                  <a:gd name="T49" fmla="*/ 233 h 250"/>
                  <a:gd name="T50" fmla="*/ 82 w 260"/>
                  <a:gd name="T51" fmla="*/ 241 h 250"/>
                  <a:gd name="T52" fmla="*/ 100 w 260"/>
                  <a:gd name="T53" fmla="*/ 246 h 250"/>
                  <a:gd name="T54" fmla="*/ 119 w 260"/>
                  <a:gd name="T55" fmla="*/ 250 h 250"/>
                  <a:gd name="T56" fmla="*/ 129 w 260"/>
                  <a:gd name="T57" fmla="*/ 250 h 250"/>
                  <a:gd name="T58" fmla="*/ 130 w 260"/>
                  <a:gd name="T59" fmla="*/ 250 h 250"/>
                  <a:gd name="T60" fmla="*/ 141 w 260"/>
                  <a:gd name="T61" fmla="*/ 250 h 250"/>
                  <a:gd name="T62" fmla="*/ 159 w 260"/>
                  <a:gd name="T63" fmla="*/ 246 h 250"/>
                  <a:gd name="T64" fmla="*/ 177 w 260"/>
                  <a:gd name="T65" fmla="*/ 241 h 250"/>
                  <a:gd name="T66" fmla="*/ 193 w 260"/>
                  <a:gd name="T67" fmla="*/ 233 h 250"/>
                  <a:gd name="T68" fmla="*/ 210 w 260"/>
                  <a:gd name="T69" fmla="*/ 224 h 250"/>
                  <a:gd name="T70" fmla="*/ 222 w 260"/>
                  <a:gd name="T71" fmla="*/ 213 h 250"/>
                  <a:gd name="T72" fmla="*/ 234 w 260"/>
                  <a:gd name="T73" fmla="*/ 200 h 250"/>
                  <a:gd name="T74" fmla="*/ 243 w 260"/>
                  <a:gd name="T75" fmla="*/ 186 h 250"/>
                  <a:gd name="T76" fmla="*/ 253 w 260"/>
                  <a:gd name="T77" fmla="*/ 165 h 250"/>
                  <a:gd name="T78" fmla="*/ 259 w 260"/>
                  <a:gd name="T79" fmla="*/ 139 h 250"/>
                  <a:gd name="T80" fmla="*/ 258 w 260"/>
                  <a:gd name="T81" fmla="*/ 104 h 250"/>
                  <a:gd name="T82" fmla="*/ 245 w 260"/>
                  <a:gd name="T83"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50">
                    <a:moveTo>
                      <a:pt x="235" y="50"/>
                    </a:moveTo>
                    <a:lnTo>
                      <a:pt x="227" y="41"/>
                    </a:lnTo>
                    <a:lnTo>
                      <a:pt x="219" y="33"/>
                    </a:lnTo>
                    <a:lnTo>
                      <a:pt x="210" y="26"/>
                    </a:lnTo>
                    <a:lnTo>
                      <a:pt x="200" y="19"/>
                    </a:lnTo>
                    <a:lnTo>
                      <a:pt x="190" y="13"/>
                    </a:lnTo>
                    <a:lnTo>
                      <a:pt x="180" y="9"/>
                    </a:lnTo>
                    <a:lnTo>
                      <a:pt x="168" y="5"/>
                    </a:lnTo>
                    <a:lnTo>
                      <a:pt x="157" y="2"/>
                    </a:lnTo>
                    <a:lnTo>
                      <a:pt x="152" y="1"/>
                    </a:lnTo>
                    <a:lnTo>
                      <a:pt x="147" y="1"/>
                    </a:lnTo>
                    <a:lnTo>
                      <a:pt x="142" y="1"/>
                    </a:lnTo>
                    <a:lnTo>
                      <a:pt x="137" y="0"/>
                    </a:lnTo>
                    <a:lnTo>
                      <a:pt x="136" y="0"/>
                    </a:lnTo>
                    <a:lnTo>
                      <a:pt x="134" y="0"/>
                    </a:lnTo>
                    <a:lnTo>
                      <a:pt x="132" y="0"/>
                    </a:lnTo>
                    <a:lnTo>
                      <a:pt x="130" y="0"/>
                    </a:lnTo>
                    <a:lnTo>
                      <a:pt x="126" y="0"/>
                    </a:lnTo>
                    <a:lnTo>
                      <a:pt x="120" y="0"/>
                    </a:lnTo>
                    <a:lnTo>
                      <a:pt x="115" y="1"/>
                    </a:lnTo>
                    <a:lnTo>
                      <a:pt x="111" y="1"/>
                    </a:lnTo>
                    <a:lnTo>
                      <a:pt x="106" y="2"/>
                    </a:lnTo>
                    <a:lnTo>
                      <a:pt x="101" y="3"/>
                    </a:lnTo>
                    <a:lnTo>
                      <a:pt x="97" y="4"/>
                    </a:lnTo>
                    <a:lnTo>
                      <a:pt x="92" y="5"/>
                    </a:lnTo>
                    <a:lnTo>
                      <a:pt x="83" y="9"/>
                    </a:lnTo>
                    <a:lnTo>
                      <a:pt x="74" y="12"/>
                    </a:lnTo>
                    <a:lnTo>
                      <a:pt x="65" y="17"/>
                    </a:lnTo>
                    <a:lnTo>
                      <a:pt x="56" y="22"/>
                    </a:lnTo>
                    <a:lnTo>
                      <a:pt x="48" y="27"/>
                    </a:lnTo>
                    <a:lnTo>
                      <a:pt x="40" y="34"/>
                    </a:lnTo>
                    <a:lnTo>
                      <a:pt x="33" y="41"/>
                    </a:lnTo>
                    <a:lnTo>
                      <a:pt x="26" y="48"/>
                    </a:lnTo>
                    <a:lnTo>
                      <a:pt x="15" y="65"/>
                    </a:lnTo>
                    <a:lnTo>
                      <a:pt x="7" y="84"/>
                    </a:lnTo>
                    <a:lnTo>
                      <a:pt x="1" y="104"/>
                    </a:lnTo>
                    <a:lnTo>
                      <a:pt x="0" y="125"/>
                    </a:lnTo>
                    <a:lnTo>
                      <a:pt x="1" y="138"/>
                    </a:lnTo>
                    <a:lnTo>
                      <a:pt x="2" y="151"/>
                    </a:lnTo>
                    <a:lnTo>
                      <a:pt x="6" y="163"/>
                    </a:lnTo>
                    <a:lnTo>
                      <a:pt x="10" y="176"/>
                    </a:lnTo>
                    <a:lnTo>
                      <a:pt x="15" y="184"/>
                    </a:lnTo>
                    <a:lnTo>
                      <a:pt x="20" y="192"/>
                    </a:lnTo>
                    <a:lnTo>
                      <a:pt x="24" y="199"/>
                    </a:lnTo>
                    <a:lnTo>
                      <a:pt x="30" y="206"/>
                    </a:lnTo>
                    <a:lnTo>
                      <a:pt x="36" y="213"/>
                    </a:lnTo>
                    <a:lnTo>
                      <a:pt x="43" y="218"/>
                    </a:lnTo>
                    <a:lnTo>
                      <a:pt x="50" y="224"/>
                    </a:lnTo>
                    <a:lnTo>
                      <a:pt x="58" y="229"/>
                    </a:lnTo>
                    <a:lnTo>
                      <a:pt x="66" y="233"/>
                    </a:lnTo>
                    <a:lnTo>
                      <a:pt x="74" y="238"/>
                    </a:lnTo>
                    <a:lnTo>
                      <a:pt x="82" y="241"/>
                    </a:lnTo>
                    <a:lnTo>
                      <a:pt x="91" y="244"/>
                    </a:lnTo>
                    <a:lnTo>
                      <a:pt x="100" y="246"/>
                    </a:lnTo>
                    <a:lnTo>
                      <a:pt x="109" y="248"/>
                    </a:lnTo>
                    <a:lnTo>
                      <a:pt x="119" y="250"/>
                    </a:lnTo>
                    <a:lnTo>
                      <a:pt x="129" y="250"/>
                    </a:lnTo>
                    <a:lnTo>
                      <a:pt x="129" y="250"/>
                    </a:lnTo>
                    <a:lnTo>
                      <a:pt x="130" y="250"/>
                    </a:lnTo>
                    <a:lnTo>
                      <a:pt x="130" y="250"/>
                    </a:lnTo>
                    <a:lnTo>
                      <a:pt x="130" y="250"/>
                    </a:lnTo>
                    <a:lnTo>
                      <a:pt x="141" y="250"/>
                    </a:lnTo>
                    <a:lnTo>
                      <a:pt x="150" y="248"/>
                    </a:lnTo>
                    <a:lnTo>
                      <a:pt x="159" y="246"/>
                    </a:lnTo>
                    <a:lnTo>
                      <a:pt x="168" y="244"/>
                    </a:lnTo>
                    <a:lnTo>
                      <a:pt x="177" y="241"/>
                    </a:lnTo>
                    <a:lnTo>
                      <a:pt x="185" y="238"/>
                    </a:lnTo>
                    <a:lnTo>
                      <a:pt x="193" y="233"/>
                    </a:lnTo>
                    <a:lnTo>
                      <a:pt x="202" y="229"/>
                    </a:lnTo>
                    <a:lnTo>
                      <a:pt x="210" y="224"/>
                    </a:lnTo>
                    <a:lnTo>
                      <a:pt x="217" y="218"/>
                    </a:lnTo>
                    <a:lnTo>
                      <a:pt x="222" y="213"/>
                    </a:lnTo>
                    <a:lnTo>
                      <a:pt x="228" y="207"/>
                    </a:lnTo>
                    <a:lnTo>
                      <a:pt x="234" y="200"/>
                    </a:lnTo>
                    <a:lnTo>
                      <a:pt x="238" y="193"/>
                    </a:lnTo>
                    <a:lnTo>
                      <a:pt x="243" y="186"/>
                    </a:lnTo>
                    <a:lnTo>
                      <a:pt x="248" y="178"/>
                    </a:lnTo>
                    <a:lnTo>
                      <a:pt x="253" y="165"/>
                    </a:lnTo>
                    <a:lnTo>
                      <a:pt x="257" y="153"/>
                    </a:lnTo>
                    <a:lnTo>
                      <a:pt x="259" y="139"/>
                    </a:lnTo>
                    <a:lnTo>
                      <a:pt x="260" y="125"/>
                    </a:lnTo>
                    <a:lnTo>
                      <a:pt x="258" y="104"/>
                    </a:lnTo>
                    <a:lnTo>
                      <a:pt x="253" y="85"/>
                    </a:lnTo>
                    <a:lnTo>
                      <a:pt x="245" y="66"/>
                    </a:lnTo>
                    <a:lnTo>
                      <a:pt x="235"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5"/>
              <p:cNvSpPr>
                <a:spLocks/>
              </p:cNvSpPr>
              <p:nvPr/>
            </p:nvSpPr>
            <p:spPr bwMode="auto">
              <a:xfrm>
                <a:off x="4225133" y="-234962"/>
                <a:ext cx="144463" cy="138113"/>
              </a:xfrm>
              <a:custGeom>
                <a:avLst/>
                <a:gdLst>
                  <a:gd name="T0" fmla="*/ 133 w 182"/>
                  <a:gd name="T1" fmla="*/ 163 h 175"/>
                  <a:gd name="T2" fmla="*/ 123 w 182"/>
                  <a:gd name="T3" fmla="*/ 169 h 175"/>
                  <a:gd name="T4" fmla="*/ 112 w 182"/>
                  <a:gd name="T5" fmla="*/ 172 h 175"/>
                  <a:gd name="T6" fmla="*/ 100 w 182"/>
                  <a:gd name="T7" fmla="*/ 174 h 175"/>
                  <a:gd name="T8" fmla="*/ 93 w 182"/>
                  <a:gd name="T9" fmla="*/ 175 h 175"/>
                  <a:gd name="T10" fmla="*/ 92 w 182"/>
                  <a:gd name="T11" fmla="*/ 175 h 175"/>
                  <a:gd name="T12" fmla="*/ 84 w 182"/>
                  <a:gd name="T13" fmla="*/ 175 h 175"/>
                  <a:gd name="T14" fmla="*/ 71 w 182"/>
                  <a:gd name="T15" fmla="*/ 172 h 175"/>
                  <a:gd name="T16" fmla="*/ 60 w 182"/>
                  <a:gd name="T17" fmla="*/ 169 h 175"/>
                  <a:gd name="T18" fmla="*/ 48 w 182"/>
                  <a:gd name="T19" fmla="*/ 164 h 175"/>
                  <a:gd name="T20" fmla="*/ 33 w 182"/>
                  <a:gd name="T21" fmla="*/ 155 h 175"/>
                  <a:gd name="T22" fmla="*/ 18 w 182"/>
                  <a:gd name="T23" fmla="*/ 139 h 175"/>
                  <a:gd name="T24" fmla="*/ 7 w 182"/>
                  <a:gd name="T25" fmla="*/ 121 h 175"/>
                  <a:gd name="T26" fmla="*/ 1 w 182"/>
                  <a:gd name="T27" fmla="*/ 99 h 175"/>
                  <a:gd name="T28" fmla="*/ 1 w 182"/>
                  <a:gd name="T29" fmla="*/ 73 h 175"/>
                  <a:gd name="T30" fmla="*/ 9 w 182"/>
                  <a:gd name="T31" fmla="*/ 49 h 175"/>
                  <a:gd name="T32" fmla="*/ 24 w 182"/>
                  <a:gd name="T33" fmla="*/ 28 h 175"/>
                  <a:gd name="T34" fmla="*/ 44 w 182"/>
                  <a:gd name="T35" fmla="*/ 12 h 175"/>
                  <a:gd name="T36" fmla="*/ 60 w 182"/>
                  <a:gd name="T37" fmla="*/ 5 h 175"/>
                  <a:gd name="T38" fmla="*/ 68 w 182"/>
                  <a:gd name="T39" fmla="*/ 2 h 175"/>
                  <a:gd name="T40" fmla="*/ 77 w 182"/>
                  <a:gd name="T41" fmla="*/ 1 h 175"/>
                  <a:gd name="T42" fmla="*/ 86 w 182"/>
                  <a:gd name="T43" fmla="*/ 0 h 175"/>
                  <a:gd name="T44" fmla="*/ 93 w 182"/>
                  <a:gd name="T45" fmla="*/ 0 h 175"/>
                  <a:gd name="T46" fmla="*/ 97 w 182"/>
                  <a:gd name="T47" fmla="*/ 0 h 175"/>
                  <a:gd name="T48" fmla="*/ 105 w 182"/>
                  <a:gd name="T49" fmla="*/ 1 h 175"/>
                  <a:gd name="T50" fmla="*/ 115 w 182"/>
                  <a:gd name="T51" fmla="*/ 3 h 175"/>
                  <a:gd name="T52" fmla="*/ 132 w 182"/>
                  <a:gd name="T53" fmla="*/ 9 h 175"/>
                  <a:gd name="T54" fmla="*/ 155 w 182"/>
                  <a:gd name="T55" fmla="*/ 25 h 175"/>
                  <a:gd name="T56" fmla="*/ 171 w 182"/>
                  <a:gd name="T57" fmla="*/ 47 h 175"/>
                  <a:gd name="T58" fmla="*/ 181 w 182"/>
                  <a:gd name="T59" fmla="*/ 73 h 175"/>
                  <a:gd name="T60" fmla="*/ 181 w 182"/>
                  <a:gd name="T61" fmla="*/ 99 h 175"/>
                  <a:gd name="T62" fmla="*/ 175 w 182"/>
                  <a:gd name="T63" fmla="*/ 121 h 175"/>
                  <a:gd name="T64" fmla="*/ 163 w 182"/>
                  <a:gd name="T65" fmla="*/ 139 h 175"/>
                  <a:gd name="T66" fmla="*/ 148 w 182"/>
                  <a:gd name="T67" fmla="*/ 15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175">
                    <a:moveTo>
                      <a:pt x="139" y="161"/>
                    </a:moveTo>
                    <a:lnTo>
                      <a:pt x="133" y="163"/>
                    </a:lnTo>
                    <a:lnTo>
                      <a:pt x="129" y="167"/>
                    </a:lnTo>
                    <a:lnTo>
                      <a:pt x="123" y="169"/>
                    </a:lnTo>
                    <a:lnTo>
                      <a:pt x="117" y="170"/>
                    </a:lnTo>
                    <a:lnTo>
                      <a:pt x="112" y="172"/>
                    </a:lnTo>
                    <a:lnTo>
                      <a:pt x="106" y="174"/>
                    </a:lnTo>
                    <a:lnTo>
                      <a:pt x="100" y="174"/>
                    </a:lnTo>
                    <a:lnTo>
                      <a:pt x="93" y="175"/>
                    </a:lnTo>
                    <a:lnTo>
                      <a:pt x="93" y="175"/>
                    </a:lnTo>
                    <a:lnTo>
                      <a:pt x="92" y="175"/>
                    </a:lnTo>
                    <a:lnTo>
                      <a:pt x="92" y="175"/>
                    </a:lnTo>
                    <a:lnTo>
                      <a:pt x="91" y="175"/>
                    </a:lnTo>
                    <a:lnTo>
                      <a:pt x="84" y="175"/>
                    </a:lnTo>
                    <a:lnTo>
                      <a:pt x="78" y="174"/>
                    </a:lnTo>
                    <a:lnTo>
                      <a:pt x="71" y="172"/>
                    </a:lnTo>
                    <a:lnTo>
                      <a:pt x="66" y="171"/>
                    </a:lnTo>
                    <a:lnTo>
                      <a:pt x="60" y="169"/>
                    </a:lnTo>
                    <a:lnTo>
                      <a:pt x="54" y="167"/>
                    </a:lnTo>
                    <a:lnTo>
                      <a:pt x="48" y="164"/>
                    </a:lnTo>
                    <a:lnTo>
                      <a:pt x="42" y="161"/>
                    </a:lnTo>
                    <a:lnTo>
                      <a:pt x="33" y="155"/>
                    </a:lnTo>
                    <a:lnTo>
                      <a:pt x="25" y="147"/>
                    </a:lnTo>
                    <a:lnTo>
                      <a:pt x="18" y="139"/>
                    </a:lnTo>
                    <a:lnTo>
                      <a:pt x="11" y="130"/>
                    </a:lnTo>
                    <a:lnTo>
                      <a:pt x="7" y="121"/>
                    </a:lnTo>
                    <a:lnTo>
                      <a:pt x="3" y="110"/>
                    </a:lnTo>
                    <a:lnTo>
                      <a:pt x="1" y="99"/>
                    </a:lnTo>
                    <a:lnTo>
                      <a:pt x="0" y="87"/>
                    </a:lnTo>
                    <a:lnTo>
                      <a:pt x="1" y="73"/>
                    </a:lnTo>
                    <a:lnTo>
                      <a:pt x="4" y="61"/>
                    </a:lnTo>
                    <a:lnTo>
                      <a:pt x="9" y="49"/>
                    </a:lnTo>
                    <a:lnTo>
                      <a:pt x="16" y="38"/>
                    </a:lnTo>
                    <a:lnTo>
                      <a:pt x="24" y="28"/>
                    </a:lnTo>
                    <a:lnTo>
                      <a:pt x="33" y="19"/>
                    </a:lnTo>
                    <a:lnTo>
                      <a:pt x="44" y="12"/>
                    </a:lnTo>
                    <a:lnTo>
                      <a:pt x="55" y="7"/>
                    </a:lnTo>
                    <a:lnTo>
                      <a:pt x="60" y="5"/>
                    </a:lnTo>
                    <a:lnTo>
                      <a:pt x="64" y="3"/>
                    </a:lnTo>
                    <a:lnTo>
                      <a:pt x="68" y="2"/>
                    </a:lnTo>
                    <a:lnTo>
                      <a:pt x="72" y="1"/>
                    </a:lnTo>
                    <a:lnTo>
                      <a:pt x="77" y="1"/>
                    </a:lnTo>
                    <a:lnTo>
                      <a:pt x="82" y="0"/>
                    </a:lnTo>
                    <a:lnTo>
                      <a:pt x="86" y="0"/>
                    </a:lnTo>
                    <a:lnTo>
                      <a:pt x="91" y="0"/>
                    </a:lnTo>
                    <a:lnTo>
                      <a:pt x="93" y="0"/>
                    </a:lnTo>
                    <a:lnTo>
                      <a:pt x="95" y="0"/>
                    </a:lnTo>
                    <a:lnTo>
                      <a:pt x="97" y="0"/>
                    </a:lnTo>
                    <a:lnTo>
                      <a:pt x="99" y="0"/>
                    </a:lnTo>
                    <a:lnTo>
                      <a:pt x="105" y="1"/>
                    </a:lnTo>
                    <a:lnTo>
                      <a:pt x="109" y="2"/>
                    </a:lnTo>
                    <a:lnTo>
                      <a:pt x="115" y="3"/>
                    </a:lnTo>
                    <a:lnTo>
                      <a:pt x="120" y="4"/>
                    </a:lnTo>
                    <a:lnTo>
                      <a:pt x="132" y="9"/>
                    </a:lnTo>
                    <a:lnTo>
                      <a:pt x="145" y="16"/>
                    </a:lnTo>
                    <a:lnTo>
                      <a:pt x="155" y="25"/>
                    </a:lnTo>
                    <a:lnTo>
                      <a:pt x="165" y="35"/>
                    </a:lnTo>
                    <a:lnTo>
                      <a:pt x="171" y="47"/>
                    </a:lnTo>
                    <a:lnTo>
                      <a:pt x="177" y="60"/>
                    </a:lnTo>
                    <a:lnTo>
                      <a:pt x="181" y="73"/>
                    </a:lnTo>
                    <a:lnTo>
                      <a:pt x="182" y="87"/>
                    </a:lnTo>
                    <a:lnTo>
                      <a:pt x="181" y="99"/>
                    </a:lnTo>
                    <a:lnTo>
                      <a:pt x="178" y="110"/>
                    </a:lnTo>
                    <a:lnTo>
                      <a:pt x="175" y="121"/>
                    </a:lnTo>
                    <a:lnTo>
                      <a:pt x="170" y="130"/>
                    </a:lnTo>
                    <a:lnTo>
                      <a:pt x="163" y="139"/>
                    </a:lnTo>
                    <a:lnTo>
                      <a:pt x="156" y="147"/>
                    </a:lnTo>
                    <a:lnTo>
                      <a:pt x="148" y="155"/>
                    </a:lnTo>
                    <a:lnTo>
                      <a:pt x="139" y="16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Freeform 16"/>
              <p:cNvSpPr>
                <a:spLocks/>
              </p:cNvSpPr>
              <p:nvPr/>
            </p:nvSpPr>
            <p:spPr bwMode="auto">
              <a:xfrm>
                <a:off x="4209258" y="-84149"/>
                <a:ext cx="180975" cy="609600"/>
              </a:xfrm>
              <a:custGeom>
                <a:avLst/>
                <a:gdLst>
                  <a:gd name="T0" fmla="*/ 209 w 227"/>
                  <a:gd name="T1" fmla="*/ 425 h 767"/>
                  <a:gd name="T2" fmla="*/ 185 w 227"/>
                  <a:gd name="T3" fmla="*/ 0 h 767"/>
                  <a:gd name="T4" fmla="*/ 176 w 227"/>
                  <a:gd name="T5" fmla="*/ 4 h 767"/>
                  <a:gd name="T6" fmla="*/ 168 w 227"/>
                  <a:gd name="T7" fmla="*/ 9 h 767"/>
                  <a:gd name="T8" fmla="*/ 160 w 227"/>
                  <a:gd name="T9" fmla="*/ 12 h 767"/>
                  <a:gd name="T10" fmla="*/ 151 w 227"/>
                  <a:gd name="T11" fmla="*/ 15 h 767"/>
                  <a:gd name="T12" fmla="*/ 142 w 227"/>
                  <a:gd name="T13" fmla="*/ 17 h 767"/>
                  <a:gd name="T14" fmla="*/ 133 w 227"/>
                  <a:gd name="T15" fmla="*/ 19 h 767"/>
                  <a:gd name="T16" fmla="*/ 124 w 227"/>
                  <a:gd name="T17" fmla="*/ 21 h 767"/>
                  <a:gd name="T18" fmla="*/ 113 w 227"/>
                  <a:gd name="T19" fmla="*/ 21 h 767"/>
                  <a:gd name="T20" fmla="*/ 113 w 227"/>
                  <a:gd name="T21" fmla="*/ 21 h 767"/>
                  <a:gd name="T22" fmla="*/ 113 w 227"/>
                  <a:gd name="T23" fmla="*/ 21 h 767"/>
                  <a:gd name="T24" fmla="*/ 112 w 227"/>
                  <a:gd name="T25" fmla="*/ 21 h 767"/>
                  <a:gd name="T26" fmla="*/ 112 w 227"/>
                  <a:gd name="T27" fmla="*/ 21 h 767"/>
                  <a:gd name="T28" fmla="*/ 102 w 227"/>
                  <a:gd name="T29" fmla="*/ 21 h 767"/>
                  <a:gd name="T30" fmla="*/ 92 w 227"/>
                  <a:gd name="T31" fmla="*/ 19 h 767"/>
                  <a:gd name="T32" fmla="*/ 83 w 227"/>
                  <a:gd name="T33" fmla="*/ 17 h 767"/>
                  <a:gd name="T34" fmla="*/ 74 w 227"/>
                  <a:gd name="T35" fmla="*/ 15 h 767"/>
                  <a:gd name="T36" fmla="*/ 65 w 227"/>
                  <a:gd name="T37" fmla="*/ 12 h 767"/>
                  <a:gd name="T38" fmla="*/ 57 w 227"/>
                  <a:gd name="T39" fmla="*/ 9 h 767"/>
                  <a:gd name="T40" fmla="*/ 49 w 227"/>
                  <a:gd name="T41" fmla="*/ 4 h 767"/>
                  <a:gd name="T42" fmla="*/ 41 w 227"/>
                  <a:gd name="T43" fmla="*/ 0 h 767"/>
                  <a:gd name="T44" fmla="*/ 14 w 227"/>
                  <a:gd name="T45" fmla="*/ 489 h 767"/>
                  <a:gd name="T46" fmla="*/ 0 w 227"/>
                  <a:gd name="T47" fmla="*/ 766 h 767"/>
                  <a:gd name="T48" fmla="*/ 11 w 227"/>
                  <a:gd name="T49" fmla="*/ 763 h 767"/>
                  <a:gd name="T50" fmla="*/ 21 w 227"/>
                  <a:gd name="T51" fmla="*/ 761 h 767"/>
                  <a:gd name="T52" fmla="*/ 31 w 227"/>
                  <a:gd name="T53" fmla="*/ 760 h 767"/>
                  <a:gd name="T54" fmla="*/ 43 w 227"/>
                  <a:gd name="T55" fmla="*/ 758 h 767"/>
                  <a:gd name="T56" fmla="*/ 54 w 227"/>
                  <a:gd name="T57" fmla="*/ 756 h 767"/>
                  <a:gd name="T58" fmla="*/ 66 w 227"/>
                  <a:gd name="T59" fmla="*/ 755 h 767"/>
                  <a:gd name="T60" fmla="*/ 79 w 227"/>
                  <a:gd name="T61" fmla="*/ 755 h 767"/>
                  <a:gd name="T62" fmla="*/ 90 w 227"/>
                  <a:gd name="T63" fmla="*/ 754 h 767"/>
                  <a:gd name="T64" fmla="*/ 96 w 227"/>
                  <a:gd name="T65" fmla="*/ 754 h 767"/>
                  <a:gd name="T66" fmla="*/ 100 w 227"/>
                  <a:gd name="T67" fmla="*/ 754 h 767"/>
                  <a:gd name="T68" fmla="*/ 106 w 227"/>
                  <a:gd name="T69" fmla="*/ 754 h 767"/>
                  <a:gd name="T70" fmla="*/ 112 w 227"/>
                  <a:gd name="T71" fmla="*/ 754 h 767"/>
                  <a:gd name="T72" fmla="*/ 127 w 227"/>
                  <a:gd name="T73" fmla="*/ 754 h 767"/>
                  <a:gd name="T74" fmla="*/ 143 w 227"/>
                  <a:gd name="T75" fmla="*/ 755 h 767"/>
                  <a:gd name="T76" fmla="*/ 158 w 227"/>
                  <a:gd name="T77" fmla="*/ 756 h 767"/>
                  <a:gd name="T78" fmla="*/ 172 w 227"/>
                  <a:gd name="T79" fmla="*/ 758 h 767"/>
                  <a:gd name="T80" fmla="*/ 187 w 227"/>
                  <a:gd name="T81" fmla="*/ 759 h 767"/>
                  <a:gd name="T82" fmla="*/ 201 w 227"/>
                  <a:gd name="T83" fmla="*/ 761 h 767"/>
                  <a:gd name="T84" fmla="*/ 215 w 227"/>
                  <a:gd name="T85" fmla="*/ 765 h 767"/>
                  <a:gd name="T86" fmla="*/ 227 w 227"/>
                  <a:gd name="T87" fmla="*/ 767 h 767"/>
                  <a:gd name="T88" fmla="*/ 209 w 227"/>
                  <a:gd name="T89" fmla="*/ 425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767">
                    <a:moveTo>
                      <a:pt x="209" y="425"/>
                    </a:moveTo>
                    <a:lnTo>
                      <a:pt x="185" y="0"/>
                    </a:lnTo>
                    <a:lnTo>
                      <a:pt x="176" y="4"/>
                    </a:lnTo>
                    <a:lnTo>
                      <a:pt x="168" y="9"/>
                    </a:lnTo>
                    <a:lnTo>
                      <a:pt x="160" y="12"/>
                    </a:lnTo>
                    <a:lnTo>
                      <a:pt x="151" y="15"/>
                    </a:lnTo>
                    <a:lnTo>
                      <a:pt x="142" y="17"/>
                    </a:lnTo>
                    <a:lnTo>
                      <a:pt x="133" y="19"/>
                    </a:lnTo>
                    <a:lnTo>
                      <a:pt x="124" y="21"/>
                    </a:lnTo>
                    <a:lnTo>
                      <a:pt x="113" y="21"/>
                    </a:lnTo>
                    <a:lnTo>
                      <a:pt x="113" y="21"/>
                    </a:lnTo>
                    <a:lnTo>
                      <a:pt x="113" y="21"/>
                    </a:lnTo>
                    <a:lnTo>
                      <a:pt x="112" y="21"/>
                    </a:lnTo>
                    <a:lnTo>
                      <a:pt x="112" y="21"/>
                    </a:lnTo>
                    <a:lnTo>
                      <a:pt x="102" y="21"/>
                    </a:lnTo>
                    <a:lnTo>
                      <a:pt x="92" y="19"/>
                    </a:lnTo>
                    <a:lnTo>
                      <a:pt x="83" y="17"/>
                    </a:lnTo>
                    <a:lnTo>
                      <a:pt x="74" y="15"/>
                    </a:lnTo>
                    <a:lnTo>
                      <a:pt x="65" y="12"/>
                    </a:lnTo>
                    <a:lnTo>
                      <a:pt x="57" y="9"/>
                    </a:lnTo>
                    <a:lnTo>
                      <a:pt x="49" y="4"/>
                    </a:lnTo>
                    <a:lnTo>
                      <a:pt x="41" y="0"/>
                    </a:lnTo>
                    <a:lnTo>
                      <a:pt x="14" y="489"/>
                    </a:lnTo>
                    <a:lnTo>
                      <a:pt x="0" y="766"/>
                    </a:lnTo>
                    <a:lnTo>
                      <a:pt x="11" y="763"/>
                    </a:lnTo>
                    <a:lnTo>
                      <a:pt x="21" y="761"/>
                    </a:lnTo>
                    <a:lnTo>
                      <a:pt x="31" y="760"/>
                    </a:lnTo>
                    <a:lnTo>
                      <a:pt x="43" y="758"/>
                    </a:lnTo>
                    <a:lnTo>
                      <a:pt x="54" y="756"/>
                    </a:lnTo>
                    <a:lnTo>
                      <a:pt x="66" y="755"/>
                    </a:lnTo>
                    <a:lnTo>
                      <a:pt x="79" y="755"/>
                    </a:lnTo>
                    <a:lnTo>
                      <a:pt x="90" y="754"/>
                    </a:lnTo>
                    <a:lnTo>
                      <a:pt x="96" y="754"/>
                    </a:lnTo>
                    <a:lnTo>
                      <a:pt x="100" y="754"/>
                    </a:lnTo>
                    <a:lnTo>
                      <a:pt x="106" y="754"/>
                    </a:lnTo>
                    <a:lnTo>
                      <a:pt x="112" y="754"/>
                    </a:lnTo>
                    <a:lnTo>
                      <a:pt x="127" y="754"/>
                    </a:lnTo>
                    <a:lnTo>
                      <a:pt x="143" y="755"/>
                    </a:lnTo>
                    <a:lnTo>
                      <a:pt x="158" y="756"/>
                    </a:lnTo>
                    <a:lnTo>
                      <a:pt x="172" y="758"/>
                    </a:lnTo>
                    <a:lnTo>
                      <a:pt x="187" y="759"/>
                    </a:lnTo>
                    <a:lnTo>
                      <a:pt x="201" y="761"/>
                    </a:lnTo>
                    <a:lnTo>
                      <a:pt x="215" y="765"/>
                    </a:lnTo>
                    <a:lnTo>
                      <a:pt x="227" y="767"/>
                    </a:lnTo>
                    <a:lnTo>
                      <a:pt x="209" y="4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17"/>
              <p:cNvSpPr>
                <a:spLocks/>
              </p:cNvSpPr>
              <p:nvPr/>
            </p:nvSpPr>
            <p:spPr bwMode="auto">
              <a:xfrm>
                <a:off x="4220371" y="-436574"/>
                <a:ext cx="152400" cy="134938"/>
              </a:xfrm>
              <a:custGeom>
                <a:avLst/>
                <a:gdLst>
                  <a:gd name="T0" fmla="*/ 113 w 191"/>
                  <a:gd name="T1" fmla="*/ 1 h 172"/>
                  <a:gd name="T2" fmla="*/ 108 w 191"/>
                  <a:gd name="T3" fmla="*/ 0 h 172"/>
                  <a:gd name="T4" fmla="*/ 105 w 191"/>
                  <a:gd name="T5" fmla="*/ 0 h 172"/>
                  <a:gd name="T6" fmla="*/ 100 w 191"/>
                  <a:gd name="T7" fmla="*/ 0 h 172"/>
                  <a:gd name="T8" fmla="*/ 96 w 191"/>
                  <a:gd name="T9" fmla="*/ 0 h 172"/>
                  <a:gd name="T10" fmla="*/ 76 w 191"/>
                  <a:gd name="T11" fmla="*/ 1 h 172"/>
                  <a:gd name="T12" fmla="*/ 59 w 191"/>
                  <a:gd name="T13" fmla="*/ 7 h 172"/>
                  <a:gd name="T14" fmla="*/ 43 w 191"/>
                  <a:gd name="T15" fmla="*/ 15 h 172"/>
                  <a:gd name="T16" fmla="*/ 28 w 191"/>
                  <a:gd name="T17" fmla="*/ 25 h 172"/>
                  <a:gd name="T18" fmla="*/ 16 w 191"/>
                  <a:gd name="T19" fmla="*/ 38 h 172"/>
                  <a:gd name="T20" fmla="*/ 8 w 191"/>
                  <a:gd name="T21" fmla="*/ 52 h 172"/>
                  <a:gd name="T22" fmla="*/ 2 w 191"/>
                  <a:gd name="T23" fmla="*/ 68 h 172"/>
                  <a:gd name="T24" fmla="*/ 0 w 191"/>
                  <a:gd name="T25" fmla="*/ 85 h 172"/>
                  <a:gd name="T26" fmla="*/ 1 w 191"/>
                  <a:gd name="T27" fmla="*/ 99 h 172"/>
                  <a:gd name="T28" fmla="*/ 5 w 191"/>
                  <a:gd name="T29" fmla="*/ 112 h 172"/>
                  <a:gd name="T30" fmla="*/ 10 w 191"/>
                  <a:gd name="T31" fmla="*/ 125 h 172"/>
                  <a:gd name="T32" fmla="*/ 17 w 191"/>
                  <a:gd name="T33" fmla="*/ 135 h 172"/>
                  <a:gd name="T34" fmla="*/ 27 w 191"/>
                  <a:gd name="T35" fmla="*/ 145 h 172"/>
                  <a:gd name="T36" fmla="*/ 37 w 191"/>
                  <a:gd name="T37" fmla="*/ 153 h 172"/>
                  <a:gd name="T38" fmla="*/ 48 w 191"/>
                  <a:gd name="T39" fmla="*/ 160 h 172"/>
                  <a:gd name="T40" fmla="*/ 61 w 191"/>
                  <a:gd name="T41" fmla="*/ 166 h 172"/>
                  <a:gd name="T42" fmla="*/ 66 w 191"/>
                  <a:gd name="T43" fmla="*/ 167 h 172"/>
                  <a:gd name="T44" fmla="*/ 70 w 191"/>
                  <a:gd name="T45" fmla="*/ 168 h 172"/>
                  <a:gd name="T46" fmla="*/ 74 w 191"/>
                  <a:gd name="T47" fmla="*/ 169 h 172"/>
                  <a:gd name="T48" fmla="*/ 78 w 191"/>
                  <a:gd name="T49" fmla="*/ 171 h 172"/>
                  <a:gd name="T50" fmla="*/ 83 w 191"/>
                  <a:gd name="T51" fmla="*/ 171 h 172"/>
                  <a:gd name="T52" fmla="*/ 88 w 191"/>
                  <a:gd name="T53" fmla="*/ 172 h 172"/>
                  <a:gd name="T54" fmla="*/ 91 w 191"/>
                  <a:gd name="T55" fmla="*/ 172 h 172"/>
                  <a:gd name="T56" fmla="*/ 96 w 191"/>
                  <a:gd name="T57" fmla="*/ 172 h 172"/>
                  <a:gd name="T58" fmla="*/ 99 w 191"/>
                  <a:gd name="T59" fmla="*/ 172 h 172"/>
                  <a:gd name="T60" fmla="*/ 101 w 191"/>
                  <a:gd name="T61" fmla="*/ 172 h 172"/>
                  <a:gd name="T62" fmla="*/ 105 w 191"/>
                  <a:gd name="T63" fmla="*/ 172 h 172"/>
                  <a:gd name="T64" fmla="*/ 107 w 191"/>
                  <a:gd name="T65" fmla="*/ 172 h 172"/>
                  <a:gd name="T66" fmla="*/ 112 w 191"/>
                  <a:gd name="T67" fmla="*/ 171 h 172"/>
                  <a:gd name="T68" fmla="*/ 116 w 191"/>
                  <a:gd name="T69" fmla="*/ 169 h 172"/>
                  <a:gd name="T70" fmla="*/ 121 w 191"/>
                  <a:gd name="T71" fmla="*/ 169 h 172"/>
                  <a:gd name="T72" fmla="*/ 126 w 191"/>
                  <a:gd name="T73" fmla="*/ 168 h 172"/>
                  <a:gd name="T74" fmla="*/ 139 w 191"/>
                  <a:gd name="T75" fmla="*/ 163 h 172"/>
                  <a:gd name="T76" fmla="*/ 152 w 191"/>
                  <a:gd name="T77" fmla="*/ 156 h 172"/>
                  <a:gd name="T78" fmla="*/ 164 w 191"/>
                  <a:gd name="T79" fmla="*/ 148 h 172"/>
                  <a:gd name="T80" fmla="*/ 173 w 191"/>
                  <a:gd name="T81" fmla="*/ 137 h 172"/>
                  <a:gd name="T82" fmla="*/ 181 w 191"/>
                  <a:gd name="T83" fmla="*/ 126 h 172"/>
                  <a:gd name="T84" fmla="*/ 187 w 191"/>
                  <a:gd name="T85" fmla="*/ 113 h 172"/>
                  <a:gd name="T86" fmla="*/ 190 w 191"/>
                  <a:gd name="T87" fmla="*/ 99 h 172"/>
                  <a:gd name="T88" fmla="*/ 191 w 191"/>
                  <a:gd name="T89" fmla="*/ 85 h 172"/>
                  <a:gd name="T90" fmla="*/ 190 w 191"/>
                  <a:gd name="T91" fmla="*/ 70 h 172"/>
                  <a:gd name="T92" fmla="*/ 186 w 191"/>
                  <a:gd name="T93" fmla="*/ 55 h 172"/>
                  <a:gd name="T94" fmla="*/ 179 w 191"/>
                  <a:gd name="T95" fmla="*/ 43 h 172"/>
                  <a:gd name="T96" fmla="*/ 169 w 191"/>
                  <a:gd name="T97" fmla="*/ 30 h 172"/>
                  <a:gd name="T98" fmla="*/ 158 w 191"/>
                  <a:gd name="T99" fmla="*/ 20 h 172"/>
                  <a:gd name="T100" fmla="*/ 144 w 191"/>
                  <a:gd name="T101" fmla="*/ 12 h 172"/>
                  <a:gd name="T102" fmla="*/ 129 w 191"/>
                  <a:gd name="T103" fmla="*/ 5 h 172"/>
                  <a:gd name="T104" fmla="*/ 113 w 191"/>
                  <a:gd name="T105" fmla="*/ 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1" h="172">
                    <a:moveTo>
                      <a:pt x="113" y="1"/>
                    </a:moveTo>
                    <a:lnTo>
                      <a:pt x="108" y="0"/>
                    </a:lnTo>
                    <a:lnTo>
                      <a:pt x="105" y="0"/>
                    </a:lnTo>
                    <a:lnTo>
                      <a:pt x="100" y="0"/>
                    </a:lnTo>
                    <a:lnTo>
                      <a:pt x="96" y="0"/>
                    </a:lnTo>
                    <a:lnTo>
                      <a:pt x="76" y="1"/>
                    </a:lnTo>
                    <a:lnTo>
                      <a:pt x="59" y="7"/>
                    </a:lnTo>
                    <a:lnTo>
                      <a:pt x="43" y="15"/>
                    </a:lnTo>
                    <a:lnTo>
                      <a:pt x="28" y="25"/>
                    </a:lnTo>
                    <a:lnTo>
                      <a:pt x="16" y="38"/>
                    </a:lnTo>
                    <a:lnTo>
                      <a:pt x="8" y="52"/>
                    </a:lnTo>
                    <a:lnTo>
                      <a:pt x="2" y="68"/>
                    </a:lnTo>
                    <a:lnTo>
                      <a:pt x="0" y="85"/>
                    </a:lnTo>
                    <a:lnTo>
                      <a:pt x="1" y="99"/>
                    </a:lnTo>
                    <a:lnTo>
                      <a:pt x="5" y="112"/>
                    </a:lnTo>
                    <a:lnTo>
                      <a:pt x="10" y="125"/>
                    </a:lnTo>
                    <a:lnTo>
                      <a:pt x="17" y="135"/>
                    </a:lnTo>
                    <a:lnTo>
                      <a:pt x="27" y="145"/>
                    </a:lnTo>
                    <a:lnTo>
                      <a:pt x="37" y="153"/>
                    </a:lnTo>
                    <a:lnTo>
                      <a:pt x="48" y="160"/>
                    </a:lnTo>
                    <a:lnTo>
                      <a:pt x="61" y="166"/>
                    </a:lnTo>
                    <a:lnTo>
                      <a:pt x="66" y="167"/>
                    </a:lnTo>
                    <a:lnTo>
                      <a:pt x="70" y="168"/>
                    </a:lnTo>
                    <a:lnTo>
                      <a:pt x="74" y="169"/>
                    </a:lnTo>
                    <a:lnTo>
                      <a:pt x="78" y="171"/>
                    </a:lnTo>
                    <a:lnTo>
                      <a:pt x="83" y="171"/>
                    </a:lnTo>
                    <a:lnTo>
                      <a:pt x="88" y="172"/>
                    </a:lnTo>
                    <a:lnTo>
                      <a:pt x="91" y="172"/>
                    </a:lnTo>
                    <a:lnTo>
                      <a:pt x="96" y="172"/>
                    </a:lnTo>
                    <a:lnTo>
                      <a:pt x="99" y="172"/>
                    </a:lnTo>
                    <a:lnTo>
                      <a:pt x="101" y="172"/>
                    </a:lnTo>
                    <a:lnTo>
                      <a:pt x="105" y="172"/>
                    </a:lnTo>
                    <a:lnTo>
                      <a:pt x="107" y="172"/>
                    </a:lnTo>
                    <a:lnTo>
                      <a:pt x="112" y="171"/>
                    </a:lnTo>
                    <a:lnTo>
                      <a:pt x="116" y="169"/>
                    </a:lnTo>
                    <a:lnTo>
                      <a:pt x="121" y="169"/>
                    </a:lnTo>
                    <a:lnTo>
                      <a:pt x="126" y="168"/>
                    </a:lnTo>
                    <a:lnTo>
                      <a:pt x="139" y="163"/>
                    </a:lnTo>
                    <a:lnTo>
                      <a:pt x="152" y="156"/>
                    </a:lnTo>
                    <a:lnTo>
                      <a:pt x="164" y="148"/>
                    </a:lnTo>
                    <a:lnTo>
                      <a:pt x="173" y="137"/>
                    </a:lnTo>
                    <a:lnTo>
                      <a:pt x="181" y="126"/>
                    </a:lnTo>
                    <a:lnTo>
                      <a:pt x="187" y="113"/>
                    </a:lnTo>
                    <a:lnTo>
                      <a:pt x="190" y="99"/>
                    </a:lnTo>
                    <a:lnTo>
                      <a:pt x="191" y="85"/>
                    </a:lnTo>
                    <a:lnTo>
                      <a:pt x="190" y="70"/>
                    </a:lnTo>
                    <a:lnTo>
                      <a:pt x="186" y="55"/>
                    </a:lnTo>
                    <a:lnTo>
                      <a:pt x="179" y="43"/>
                    </a:lnTo>
                    <a:lnTo>
                      <a:pt x="169" y="30"/>
                    </a:lnTo>
                    <a:lnTo>
                      <a:pt x="158" y="20"/>
                    </a:lnTo>
                    <a:lnTo>
                      <a:pt x="144" y="12"/>
                    </a:lnTo>
                    <a:lnTo>
                      <a:pt x="129" y="5"/>
                    </a:lnTo>
                    <a:lnTo>
                      <a:pt x="113"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2" name="Freeform 18"/>
              <p:cNvSpPr>
                <a:spLocks/>
              </p:cNvSpPr>
              <p:nvPr/>
            </p:nvSpPr>
            <p:spPr bwMode="auto">
              <a:xfrm>
                <a:off x="4247358" y="-412762"/>
                <a:ext cx="98425" cy="87313"/>
              </a:xfrm>
              <a:custGeom>
                <a:avLst/>
                <a:gdLst>
                  <a:gd name="T0" fmla="*/ 74 w 124"/>
                  <a:gd name="T1" fmla="*/ 111 h 112"/>
                  <a:gd name="T2" fmla="*/ 72 w 124"/>
                  <a:gd name="T3" fmla="*/ 112 h 112"/>
                  <a:gd name="T4" fmla="*/ 69 w 124"/>
                  <a:gd name="T5" fmla="*/ 112 h 112"/>
                  <a:gd name="T6" fmla="*/ 65 w 124"/>
                  <a:gd name="T7" fmla="*/ 112 h 112"/>
                  <a:gd name="T8" fmla="*/ 62 w 124"/>
                  <a:gd name="T9" fmla="*/ 112 h 112"/>
                  <a:gd name="T10" fmla="*/ 49 w 124"/>
                  <a:gd name="T11" fmla="*/ 111 h 112"/>
                  <a:gd name="T12" fmla="*/ 38 w 124"/>
                  <a:gd name="T13" fmla="*/ 107 h 112"/>
                  <a:gd name="T14" fmla="*/ 27 w 124"/>
                  <a:gd name="T15" fmla="*/ 103 h 112"/>
                  <a:gd name="T16" fmla="*/ 18 w 124"/>
                  <a:gd name="T17" fmla="*/ 96 h 112"/>
                  <a:gd name="T18" fmla="*/ 10 w 124"/>
                  <a:gd name="T19" fmla="*/ 86 h 112"/>
                  <a:gd name="T20" fmla="*/ 4 w 124"/>
                  <a:gd name="T21" fmla="*/ 77 h 112"/>
                  <a:gd name="T22" fmla="*/ 1 w 124"/>
                  <a:gd name="T23" fmla="*/ 67 h 112"/>
                  <a:gd name="T24" fmla="*/ 0 w 124"/>
                  <a:gd name="T25" fmla="*/ 55 h 112"/>
                  <a:gd name="T26" fmla="*/ 1 w 124"/>
                  <a:gd name="T27" fmla="*/ 44 h 112"/>
                  <a:gd name="T28" fmla="*/ 4 w 124"/>
                  <a:gd name="T29" fmla="*/ 35 h 112"/>
                  <a:gd name="T30" fmla="*/ 10 w 124"/>
                  <a:gd name="T31" fmla="*/ 24 h 112"/>
                  <a:gd name="T32" fmla="*/ 18 w 124"/>
                  <a:gd name="T33" fmla="*/ 16 h 112"/>
                  <a:gd name="T34" fmla="*/ 27 w 124"/>
                  <a:gd name="T35" fmla="*/ 9 h 112"/>
                  <a:gd name="T36" fmla="*/ 38 w 124"/>
                  <a:gd name="T37" fmla="*/ 5 h 112"/>
                  <a:gd name="T38" fmla="*/ 49 w 124"/>
                  <a:gd name="T39" fmla="*/ 1 h 112"/>
                  <a:gd name="T40" fmla="*/ 62 w 124"/>
                  <a:gd name="T41" fmla="*/ 0 h 112"/>
                  <a:gd name="T42" fmla="*/ 66 w 124"/>
                  <a:gd name="T43" fmla="*/ 0 h 112"/>
                  <a:gd name="T44" fmla="*/ 70 w 124"/>
                  <a:gd name="T45" fmla="*/ 0 h 112"/>
                  <a:gd name="T46" fmla="*/ 74 w 124"/>
                  <a:gd name="T47" fmla="*/ 0 h 112"/>
                  <a:gd name="T48" fmla="*/ 78 w 124"/>
                  <a:gd name="T49" fmla="*/ 1 h 112"/>
                  <a:gd name="T50" fmla="*/ 87 w 124"/>
                  <a:gd name="T51" fmla="*/ 5 h 112"/>
                  <a:gd name="T52" fmla="*/ 96 w 124"/>
                  <a:gd name="T53" fmla="*/ 9 h 112"/>
                  <a:gd name="T54" fmla="*/ 104 w 124"/>
                  <a:gd name="T55" fmla="*/ 15 h 112"/>
                  <a:gd name="T56" fmla="*/ 111 w 124"/>
                  <a:gd name="T57" fmla="*/ 21 h 112"/>
                  <a:gd name="T58" fmla="*/ 116 w 124"/>
                  <a:gd name="T59" fmla="*/ 29 h 112"/>
                  <a:gd name="T60" fmla="*/ 120 w 124"/>
                  <a:gd name="T61" fmla="*/ 37 h 112"/>
                  <a:gd name="T62" fmla="*/ 123 w 124"/>
                  <a:gd name="T63" fmla="*/ 46 h 112"/>
                  <a:gd name="T64" fmla="*/ 124 w 124"/>
                  <a:gd name="T65" fmla="*/ 55 h 112"/>
                  <a:gd name="T66" fmla="*/ 123 w 124"/>
                  <a:gd name="T67" fmla="*/ 66 h 112"/>
                  <a:gd name="T68" fmla="*/ 120 w 124"/>
                  <a:gd name="T69" fmla="*/ 75 h 112"/>
                  <a:gd name="T70" fmla="*/ 116 w 124"/>
                  <a:gd name="T71" fmla="*/ 84 h 112"/>
                  <a:gd name="T72" fmla="*/ 110 w 124"/>
                  <a:gd name="T73" fmla="*/ 91 h 112"/>
                  <a:gd name="T74" fmla="*/ 103 w 124"/>
                  <a:gd name="T75" fmla="*/ 98 h 112"/>
                  <a:gd name="T76" fmla="*/ 94 w 124"/>
                  <a:gd name="T77" fmla="*/ 104 h 112"/>
                  <a:gd name="T78" fmla="*/ 85 w 124"/>
                  <a:gd name="T79" fmla="*/ 108 h 112"/>
                  <a:gd name="T80" fmla="*/ 74 w 124"/>
                  <a:gd name="T8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 h="112">
                    <a:moveTo>
                      <a:pt x="74" y="111"/>
                    </a:moveTo>
                    <a:lnTo>
                      <a:pt x="72" y="112"/>
                    </a:lnTo>
                    <a:lnTo>
                      <a:pt x="69" y="112"/>
                    </a:lnTo>
                    <a:lnTo>
                      <a:pt x="65" y="112"/>
                    </a:lnTo>
                    <a:lnTo>
                      <a:pt x="62" y="112"/>
                    </a:lnTo>
                    <a:lnTo>
                      <a:pt x="49" y="111"/>
                    </a:lnTo>
                    <a:lnTo>
                      <a:pt x="38" y="107"/>
                    </a:lnTo>
                    <a:lnTo>
                      <a:pt x="27" y="103"/>
                    </a:lnTo>
                    <a:lnTo>
                      <a:pt x="18" y="96"/>
                    </a:lnTo>
                    <a:lnTo>
                      <a:pt x="10" y="86"/>
                    </a:lnTo>
                    <a:lnTo>
                      <a:pt x="4" y="77"/>
                    </a:lnTo>
                    <a:lnTo>
                      <a:pt x="1" y="67"/>
                    </a:lnTo>
                    <a:lnTo>
                      <a:pt x="0" y="55"/>
                    </a:lnTo>
                    <a:lnTo>
                      <a:pt x="1" y="44"/>
                    </a:lnTo>
                    <a:lnTo>
                      <a:pt x="4" y="35"/>
                    </a:lnTo>
                    <a:lnTo>
                      <a:pt x="10" y="24"/>
                    </a:lnTo>
                    <a:lnTo>
                      <a:pt x="18" y="16"/>
                    </a:lnTo>
                    <a:lnTo>
                      <a:pt x="27" y="9"/>
                    </a:lnTo>
                    <a:lnTo>
                      <a:pt x="38" y="5"/>
                    </a:lnTo>
                    <a:lnTo>
                      <a:pt x="49" y="1"/>
                    </a:lnTo>
                    <a:lnTo>
                      <a:pt x="62" y="0"/>
                    </a:lnTo>
                    <a:lnTo>
                      <a:pt x="66" y="0"/>
                    </a:lnTo>
                    <a:lnTo>
                      <a:pt x="70" y="0"/>
                    </a:lnTo>
                    <a:lnTo>
                      <a:pt x="74" y="0"/>
                    </a:lnTo>
                    <a:lnTo>
                      <a:pt x="78" y="1"/>
                    </a:lnTo>
                    <a:lnTo>
                      <a:pt x="87" y="5"/>
                    </a:lnTo>
                    <a:lnTo>
                      <a:pt x="96" y="9"/>
                    </a:lnTo>
                    <a:lnTo>
                      <a:pt x="104" y="15"/>
                    </a:lnTo>
                    <a:lnTo>
                      <a:pt x="111" y="21"/>
                    </a:lnTo>
                    <a:lnTo>
                      <a:pt x="116" y="29"/>
                    </a:lnTo>
                    <a:lnTo>
                      <a:pt x="120" y="37"/>
                    </a:lnTo>
                    <a:lnTo>
                      <a:pt x="123" y="46"/>
                    </a:lnTo>
                    <a:lnTo>
                      <a:pt x="124" y="55"/>
                    </a:lnTo>
                    <a:lnTo>
                      <a:pt x="123" y="66"/>
                    </a:lnTo>
                    <a:lnTo>
                      <a:pt x="120" y="75"/>
                    </a:lnTo>
                    <a:lnTo>
                      <a:pt x="116" y="84"/>
                    </a:lnTo>
                    <a:lnTo>
                      <a:pt x="110" y="91"/>
                    </a:lnTo>
                    <a:lnTo>
                      <a:pt x="103" y="98"/>
                    </a:lnTo>
                    <a:lnTo>
                      <a:pt x="94" y="104"/>
                    </a:lnTo>
                    <a:lnTo>
                      <a:pt x="85" y="108"/>
                    </a:lnTo>
                    <a:lnTo>
                      <a:pt x="74" y="11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19"/>
              <p:cNvSpPr>
                <a:spLocks/>
              </p:cNvSpPr>
              <p:nvPr/>
            </p:nvSpPr>
            <p:spPr bwMode="auto">
              <a:xfrm>
                <a:off x="4010821" y="515926"/>
                <a:ext cx="568325" cy="133350"/>
              </a:xfrm>
              <a:custGeom>
                <a:avLst/>
                <a:gdLst>
                  <a:gd name="T0" fmla="*/ 603 w 718"/>
                  <a:gd name="T1" fmla="*/ 104 h 168"/>
                  <a:gd name="T2" fmla="*/ 600 w 718"/>
                  <a:gd name="T3" fmla="*/ 89 h 168"/>
                  <a:gd name="T4" fmla="*/ 593 w 718"/>
                  <a:gd name="T5" fmla="*/ 76 h 168"/>
                  <a:gd name="T6" fmla="*/ 583 w 718"/>
                  <a:gd name="T7" fmla="*/ 62 h 168"/>
                  <a:gd name="T8" fmla="*/ 568 w 718"/>
                  <a:gd name="T9" fmla="*/ 51 h 168"/>
                  <a:gd name="T10" fmla="*/ 550 w 718"/>
                  <a:gd name="T11" fmla="*/ 39 h 168"/>
                  <a:gd name="T12" fmla="*/ 529 w 718"/>
                  <a:gd name="T13" fmla="*/ 29 h 168"/>
                  <a:gd name="T14" fmla="*/ 505 w 718"/>
                  <a:gd name="T15" fmla="*/ 21 h 168"/>
                  <a:gd name="T16" fmla="*/ 478 w 718"/>
                  <a:gd name="T17" fmla="*/ 13 h 168"/>
                  <a:gd name="T18" fmla="*/ 466 w 718"/>
                  <a:gd name="T19" fmla="*/ 11 h 168"/>
                  <a:gd name="T20" fmla="*/ 452 w 718"/>
                  <a:gd name="T21" fmla="*/ 7 h 168"/>
                  <a:gd name="T22" fmla="*/ 438 w 718"/>
                  <a:gd name="T23" fmla="*/ 5 h 168"/>
                  <a:gd name="T24" fmla="*/ 423 w 718"/>
                  <a:gd name="T25" fmla="*/ 4 h 168"/>
                  <a:gd name="T26" fmla="*/ 409 w 718"/>
                  <a:gd name="T27" fmla="*/ 2 h 168"/>
                  <a:gd name="T28" fmla="*/ 394 w 718"/>
                  <a:gd name="T29" fmla="*/ 1 h 168"/>
                  <a:gd name="T30" fmla="*/ 378 w 718"/>
                  <a:gd name="T31" fmla="*/ 0 h 168"/>
                  <a:gd name="T32" fmla="*/ 363 w 718"/>
                  <a:gd name="T33" fmla="*/ 0 h 168"/>
                  <a:gd name="T34" fmla="*/ 357 w 718"/>
                  <a:gd name="T35" fmla="*/ 0 h 168"/>
                  <a:gd name="T36" fmla="*/ 351 w 718"/>
                  <a:gd name="T37" fmla="*/ 0 h 168"/>
                  <a:gd name="T38" fmla="*/ 347 w 718"/>
                  <a:gd name="T39" fmla="*/ 0 h 168"/>
                  <a:gd name="T40" fmla="*/ 341 w 718"/>
                  <a:gd name="T41" fmla="*/ 0 h 168"/>
                  <a:gd name="T42" fmla="*/ 330 w 718"/>
                  <a:gd name="T43" fmla="*/ 1 h 168"/>
                  <a:gd name="T44" fmla="*/ 317 w 718"/>
                  <a:gd name="T45" fmla="*/ 1 h 168"/>
                  <a:gd name="T46" fmla="*/ 305 w 718"/>
                  <a:gd name="T47" fmla="*/ 2 h 168"/>
                  <a:gd name="T48" fmla="*/ 294 w 718"/>
                  <a:gd name="T49" fmla="*/ 4 h 168"/>
                  <a:gd name="T50" fmla="*/ 282 w 718"/>
                  <a:gd name="T51" fmla="*/ 6 h 168"/>
                  <a:gd name="T52" fmla="*/ 272 w 718"/>
                  <a:gd name="T53" fmla="*/ 7 h 168"/>
                  <a:gd name="T54" fmla="*/ 262 w 718"/>
                  <a:gd name="T55" fmla="*/ 9 h 168"/>
                  <a:gd name="T56" fmla="*/ 251 w 718"/>
                  <a:gd name="T57" fmla="*/ 12 h 168"/>
                  <a:gd name="T58" fmla="*/ 224 w 718"/>
                  <a:gd name="T59" fmla="*/ 20 h 168"/>
                  <a:gd name="T60" fmla="*/ 199 w 718"/>
                  <a:gd name="T61" fmla="*/ 28 h 168"/>
                  <a:gd name="T62" fmla="*/ 178 w 718"/>
                  <a:gd name="T63" fmla="*/ 38 h 168"/>
                  <a:gd name="T64" fmla="*/ 159 w 718"/>
                  <a:gd name="T65" fmla="*/ 50 h 168"/>
                  <a:gd name="T66" fmla="*/ 143 w 718"/>
                  <a:gd name="T67" fmla="*/ 62 h 168"/>
                  <a:gd name="T68" fmla="*/ 133 w 718"/>
                  <a:gd name="T69" fmla="*/ 75 h 168"/>
                  <a:gd name="T70" fmla="*/ 125 w 718"/>
                  <a:gd name="T71" fmla="*/ 89 h 168"/>
                  <a:gd name="T72" fmla="*/ 122 w 718"/>
                  <a:gd name="T73" fmla="*/ 104 h 168"/>
                  <a:gd name="T74" fmla="*/ 88 w 718"/>
                  <a:gd name="T75" fmla="*/ 112 h 168"/>
                  <a:gd name="T76" fmla="*/ 60 w 718"/>
                  <a:gd name="T77" fmla="*/ 121 h 168"/>
                  <a:gd name="T78" fmla="*/ 38 w 718"/>
                  <a:gd name="T79" fmla="*/ 130 h 168"/>
                  <a:gd name="T80" fmla="*/ 23 w 718"/>
                  <a:gd name="T81" fmla="*/ 139 h 168"/>
                  <a:gd name="T82" fmla="*/ 12 w 718"/>
                  <a:gd name="T83" fmla="*/ 148 h 168"/>
                  <a:gd name="T84" fmla="*/ 5 w 718"/>
                  <a:gd name="T85" fmla="*/ 156 h 168"/>
                  <a:gd name="T86" fmla="*/ 1 w 718"/>
                  <a:gd name="T87" fmla="*/ 163 h 168"/>
                  <a:gd name="T88" fmla="*/ 0 w 718"/>
                  <a:gd name="T89" fmla="*/ 168 h 168"/>
                  <a:gd name="T90" fmla="*/ 335 w 718"/>
                  <a:gd name="T91" fmla="*/ 168 h 168"/>
                  <a:gd name="T92" fmla="*/ 718 w 718"/>
                  <a:gd name="T93" fmla="*/ 168 h 168"/>
                  <a:gd name="T94" fmla="*/ 717 w 718"/>
                  <a:gd name="T95" fmla="*/ 163 h 168"/>
                  <a:gd name="T96" fmla="*/ 713 w 718"/>
                  <a:gd name="T97" fmla="*/ 156 h 168"/>
                  <a:gd name="T98" fmla="*/ 706 w 718"/>
                  <a:gd name="T99" fmla="*/ 148 h 168"/>
                  <a:gd name="T100" fmla="*/ 695 w 718"/>
                  <a:gd name="T101" fmla="*/ 139 h 168"/>
                  <a:gd name="T102" fmla="*/ 680 w 718"/>
                  <a:gd name="T103" fmla="*/ 130 h 168"/>
                  <a:gd name="T104" fmla="*/ 660 w 718"/>
                  <a:gd name="T105" fmla="*/ 121 h 168"/>
                  <a:gd name="T106" fmla="*/ 635 w 718"/>
                  <a:gd name="T107" fmla="*/ 112 h 168"/>
                  <a:gd name="T108" fmla="*/ 603 w 718"/>
                  <a:gd name="T109" fmla="*/ 10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168">
                    <a:moveTo>
                      <a:pt x="603" y="104"/>
                    </a:moveTo>
                    <a:lnTo>
                      <a:pt x="600" y="89"/>
                    </a:lnTo>
                    <a:lnTo>
                      <a:pt x="593" y="76"/>
                    </a:lnTo>
                    <a:lnTo>
                      <a:pt x="583" y="62"/>
                    </a:lnTo>
                    <a:lnTo>
                      <a:pt x="568" y="51"/>
                    </a:lnTo>
                    <a:lnTo>
                      <a:pt x="550" y="39"/>
                    </a:lnTo>
                    <a:lnTo>
                      <a:pt x="529" y="29"/>
                    </a:lnTo>
                    <a:lnTo>
                      <a:pt x="505" y="21"/>
                    </a:lnTo>
                    <a:lnTo>
                      <a:pt x="478" y="13"/>
                    </a:lnTo>
                    <a:lnTo>
                      <a:pt x="466" y="11"/>
                    </a:lnTo>
                    <a:lnTo>
                      <a:pt x="452" y="7"/>
                    </a:lnTo>
                    <a:lnTo>
                      <a:pt x="438" y="5"/>
                    </a:lnTo>
                    <a:lnTo>
                      <a:pt x="423" y="4"/>
                    </a:lnTo>
                    <a:lnTo>
                      <a:pt x="409" y="2"/>
                    </a:lnTo>
                    <a:lnTo>
                      <a:pt x="394" y="1"/>
                    </a:lnTo>
                    <a:lnTo>
                      <a:pt x="378" y="0"/>
                    </a:lnTo>
                    <a:lnTo>
                      <a:pt x="363" y="0"/>
                    </a:lnTo>
                    <a:lnTo>
                      <a:pt x="357" y="0"/>
                    </a:lnTo>
                    <a:lnTo>
                      <a:pt x="351" y="0"/>
                    </a:lnTo>
                    <a:lnTo>
                      <a:pt x="347" y="0"/>
                    </a:lnTo>
                    <a:lnTo>
                      <a:pt x="341" y="0"/>
                    </a:lnTo>
                    <a:lnTo>
                      <a:pt x="330" y="1"/>
                    </a:lnTo>
                    <a:lnTo>
                      <a:pt x="317" y="1"/>
                    </a:lnTo>
                    <a:lnTo>
                      <a:pt x="305" y="2"/>
                    </a:lnTo>
                    <a:lnTo>
                      <a:pt x="294" y="4"/>
                    </a:lnTo>
                    <a:lnTo>
                      <a:pt x="282" y="6"/>
                    </a:lnTo>
                    <a:lnTo>
                      <a:pt x="272" y="7"/>
                    </a:lnTo>
                    <a:lnTo>
                      <a:pt x="262" y="9"/>
                    </a:lnTo>
                    <a:lnTo>
                      <a:pt x="251" y="12"/>
                    </a:lnTo>
                    <a:lnTo>
                      <a:pt x="224" y="20"/>
                    </a:lnTo>
                    <a:lnTo>
                      <a:pt x="199" y="28"/>
                    </a:lnTo>
                    <a:lnTo>
                      <a:pt x="178" y="38"/>
                    </a:lnTo>
                    <a:lnTo>
                      <a:pt x="159" y="50"/>
                    </a:lnTo>
                    <a:lnTo>
                      <a:pt x="143" y="62"/>
                    </a:lnTo>
                    <a:lnTo>
                      <a:pt x="133" y="75"/>
                    </a:lnTo>
                    <a:lnTo>
                      <a:pt x="125" y="89"/>
                    </a:lnTo>
                    <a:lnTo>
                      <a:pt x="122" y="104"/>
                    </a:lnTo>
                    <a:lnTo>
                      <a:pt x="88" y="112"/>
                    </a:lnTo>
                    <a:lnTo>
                      <a:pt x="60" y="121"/>
                    </a:lnTo>
                    <a:lnTo>
                      <a:pt x="38" y="130"/>
                    </a:lnTo>
                    <a:lnTo>
                      <a:pt x="23" y="139"/>
                    </a:lnTo>
                    <a:lnTo>
                      <a:pt x="12" y="148"/>
                    </a:lnTo>
                    <a:lnTo>
                      <a:pt x="5" y="156"/>
                    </a:lnTo>
                    <a:lnTo>
                      <a:pt x="1" y="163"/>
                    </a:lnTo>
                    <a:lnTo>
                      <a:pt x="0" y="168"/>
                    </a:lnTo>
                    <a:lnTo>
                      <a:pt x="335" y="168"/>
                    </a:lnTo>
                    <a:lnTo>
                      <a:pt x="718" y="168"/>
                    </a:lnTo>
                    <a:lnTo>
                      <a:pt x="717" y="163"/>
                    </a:lnTo>
                    <a:lnTo>
                      <a:pt x="713" y="156"/>
                    </a:lnTo>
                    <a:lnTo>
                      <a:pt x="706" y="148"/>
                    </a:lnTo>
                    <a:lnTo>
                      <a:pt x="695" y="139"/>
                    </a:lnTo>
                    <a:lnTo>
                      <a:pt x="680" y="130"/>
                    </a:lnTo>
                    <a:lnTo>
                      <a:pt x="660" y="121"/>
                    </a:lnTo>
                    <a:lnTo>
                      <a:pt x="635" y="112"/>
                    </a:lnTo>
                    <a:lnTo>
                      <a:pt x="603" y="1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grpSp>
        <p:nvGrpSpPr>
          <p:cNvPr id="34" name="Group 33"/>
          <p:cNvGrpSpPr/>
          <p:nvPr/>
        </p:nvGrpSpPr>
        <p:grpSpPr>
          <a:xfrm>
            <a:off x="5760720" y="3827967"/>
            <a:ext cx="1264920" cy="768210"/>
            <a:chOff x="5760720" y="2673754"/>
            <a:chExt cx="1264920" cy="768210"/>
          </a:xfrm>
        </p:grpSpPr>
        <p:cxnSp>
          <p:nvCxnSpPr>
            <p:cNvPr id="35" name="Straight Connector 34"/>
            <p:cNvCxnSpPr>
              <a:stCxn id="39" idx="0"/>
              <a:endCxn id="20" idx="6"/>
            </p:cNvCxnSpPr>
            <p:nvPr/>
          </p:nvCxnSpPr>
          <p:spPr>
            <a:xfrm flipH="1">
              <a:off x="5760720" y="2673754"/>
              <a:ext cx="1264920" cy="37435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6" name="Straight Connector 35"/>
            <p:cNvCxnSpPr>
              <a:stCxn id="39" idx="2"/>
              <a:endCxn id="20" idx="6"/>
            </p:cNvCxnSpPr>
            <p:nvPr/>
          </p:nvCxnSpPr>
          <p:spPr>
            <a:xfrm flipH="1" flipV="1">
              <a:off x="5760720" y="3048106"/>
              <a:ext cx="1264920" cy="393858"/>
            </a:xfrm>
            <a:prstGeom prst="line">
              <a:avLst/>
            </a:prstGeom>
            <a:ln/>
          </p:spPr>
          <p:style>
            <a:lnRef idx="3">
              <a:schemeClr val="accent4"/>
            </a:lnRef>
            <a:fillRef idx="0">
              <a:schemeClr val="accent4"/>
            </a:fillRef>
            <a:effectRef idx="2">
              <a:schemeClr val="accent4"/>
            </a:effectRef>
            <a:fontRef idx="minor">
              <a:schemeClr val="tx1"/>
            </a:fontRef>
          </p:style>
        </p:cxnSp>
      </p:grpSp>
      <p:grpSp>
        <p:nvGrpSpPr>
          <p:cNvPr id="37" name="Group 36"/>
          <p:cNvGrpSpPr/>
          <p:nvPr/>
        </p:nvGrpSpPr>
        <p:grpSpPr>
          <a:xfrm>
            <a:off x="6294120" y="3470799"/>
            <a:ext cx="1463040" cy="1463040"/>
            <a:chOff x="5946923" y="2114326"/>
            <a:chExt cx="1600202" cy="1600200"/>
          </a:xfrm>
        </p:grpSpPr>
        <p:sp>
          <p:nvSpPr>
            <p:cNvPr id="38" name="Oval 37"/>
            <p:cNvSpPr/>
            <p:nvPr/>
          </p:nvSpPr>
          <p:spPr bwMode="auto">
            <a:xfrm>
              <a:off x="5946923" y="2114326"/>
              <a:ext cx="1600199" cy="1600200"/>
            </a:xfrm>
            <a:prstGeom prst="ellipse">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vert="horz" wrap="square" lIns="0" tIns="0" rIns="0" bIns="0" numCol="1" rtlCol="0" anchor="ctr" anchorCtr="1" compatLnSpc="1">
              <a:prstTxWarp prst="textNoShape">
                <a:avLst/>
              </a:prstTxWarp>
            </a:bodyPr>
            <a:lstStyle/>
            <a:p>
              <a:pPr algn="ctr" defTabSz="1377950">
                <a:lnSpc>
                  <a:spcPct val="90000"/>
                </a:lnSpc>
                <a:spcBef>
                  <a:spcPct val="0"/>
                </a:spcBef>
                <a:spcAft>
                  <a:spcPct val="35000"/>
                </a:spcAft>
              </a:pPr>
              <a:endParaRPr lang="en-CA" spc="-20" dirty="0">
                <a:solidFill>
                  <a:srgbClr val="1F497D">
                    <a:lumMod val="75000"/>
                  </a:srgbClr>
                </a:solidFill>
                <a:latin typeface="Tw Cen MT"/>
              </a:endParaRPr>
            </a:p>
          </p:txBody>
        </p:sp>
        <p:sp>
          <p:nvSpPr>
            <p:cNvPr id="39" name="TextBox 38"/>
            <p:cNvSpPr txBox="1"/>
            <p:nvPr/>
          </p:nvSpPr>
          <p:spPr>
            <a:xfrm>
              <a:off x="5946923" y="2504979"/>
              <a:ext cx="1600202" cy="840230"/>
            </a:xfrm>
            <a:prstGeom prst="rect">
              <a:avLst/>
            </a:prstGeom>
            <a:noFill/>
          </p:spPr>
          <p:txBody>
            <a:bodyPr wrap="square" rtlCol="0">
              <a:spAutoFit/>
            </a:bodyPr>
            <a:lstStyle/>
            <a:p>
              <a:pPr algn="ctr" defTabSz="1377950">
                <a:lnSpc>
                  <a:spcPct val="90000"/>
                </a:lnSpc>
                <a:spcBef>
                  <a:spcPct val="0"/>
                </a:spcBef>
                <a:spcAft>
                  <a:spcPct val="35000"/>
                </a:spcAft>
              </a:pPr>
              <a:r>
                <a:rPr lang="en-CA" spc="-20" dirty="0">
                  <a:solidFill>
                    <a:srgbClr val="1F497D">
                      <a:lumMod val="75000"/>
                    </a:srgbClr>
                  </a:solidFill>
                  <a:latin typeface="Tw Cen MT"/>
                </a:rPr>
                <a:t>Information Management </a:t>
              </a:r>
              <a:r>
                <a:rPr lang="en-CA" spc="-20" dirty="0" smtClean="0">
                  <a:solidFill>
                    <a:srgbClr val="1F497D">
                      <a:lumMod val="75000"/>
                    </a:srgbClr>
                  </a:solidFill>
                  <a:latin typeface="Tw Cen MT"/>
                </a:rPr>
                <a:t>Professionals</a:t>
              </a:r>
              <a:endParaRPr lang="en-CA" spc="-20" dirty="0">
                <a:solidFill>
                  <a:srgbClr val="1F497D">
                    <a:lumMod val="75000"/>
                  </a:srgbClr>
                </a:solidFill>
                <a:latin typeface="Tw Cen MT"/>
              </a:endParaRPr>
            </a:p>
          </p:txBody>
        </p:sp>
      </p:grpSp>
      <p:sp>
        <p:nvSpPr>
          <p:cNvPr id="42" name="Title 1"/>
          <p:cNvSpPr txBox="1">
            <a:spLocks/>
          </p:cNvSpPr>
          <p:nvPr/>
        </p:nvSpPr>
        <p:spPr>
          <a:xfrm>
            <a:off x="152400" y="205979"/>
            <a:ext cx="8229600" cy="857250"/>
          </a:xfrm>
          <a:prstGeom prst="rect">
            <a:avLst/>
          </a:prstGeom>
        </p:spPr>
        <p:txBody>
          <a:bodyPr vert="horz" lIns="68589" tIns="34295" rIns="68589" bIns="34295" rtlCol="0" anchor="b">
            <a:normAutofit fontScale="90000"/>
          </a:bodyPr>
          <a:lstStyle>
            <a:lvl1pPr algn="l" defTabSz="685891" rtl="0" eaLnBrk="1" latinLnBrk="0" hangingPunct="1">
              <a:lnSpc>
                <a:spcPct val="90000"/>
              </a:lnSpc>
              <a:spcBef>
                <a:spcPct val="0"/>
              </a:spcBef>
              <a:buNone/>
              <a:defRPr sz="2400" kern="1200">
                <a:solidFill>
                  <a:schemeClr val="accent1"/>
                </a:solidFill>
                <a:latin typeface="+mj-lt"/>
                <a:ea typeface="+mj-ea"/>
                <a:cs typeface="+mj-cs"/>
              </a:defRPr>
            </a:lvl1pPr>
          </a:lstStyle>
          <a:p>
            <a:r>
              <a:rPr lang="en-US" sz="3600" dirty="0" smtClean="0">
                <a:solidFill>
                  <a:prstClr val="black"/>
                </a:solidFill>
              </a:rPr>
              <a:t>Information Management and e-Discovery</a:t>
            </a:r>
            <a:endParaRPr lang="en-CA" dirty="0">
              <a:solidFill>
                <a:srgbClr val="0072B9"/>
              </a:solidFill>
            </a:endParaRPr>
          </a:p>
        </p:txBody>
      </p:sp>
      <p:sp>
        <p:nvSpPr>
          <p:cNvPr id="44" name="Rectangle 2"/>
          <p:cNvSpPr txBox="1">
            <a:spLocks/>
          </p:cNvSpPr>
          <p:nvPr/>
        </p:nvSpPr>
        <p:spPr bwMode="auto">
          <a:xfrm>
            <a:off x="512064" y="2821088"/>
            <a:ext cx="4191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7785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76A5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273050" lvl="1" eaLnBrk="1" hangingPunct="1">
              <a:buClr>
                <a:srgbClr val="B38A31">
                  <a:lumMod val="60000"/>
                  <a:lumOff val="40000"/>
                </a:srgbClr>
              </a:buClr>
            </a:pPr>
            <a:r>
              <a:rPr lang="en-US" dirty="0" smtClean="0">
                <a:solidFill>
                  <a:sysClr val="windowText" lastClr="000000"/>
                </a:solidFill>
                <a:latin typeface="Tw Cen MT"/>
              </a:rPr>
              <a:t>Information Management Professionals play an important role in the </a:t>
            </a:r>
            <a:r>
              <a:rPr lang="en-CA" dirty="0">
                <a:solidFill>
                  <a:prstClr val="black"/>
                </a:solidFill>
                <a:latin typeface="Tw Cen MT" pitchFamily="34" charset="0"/>
              </a:rPr>
              <a:t>e‑discovery</a:t>
            </a:r>
            <a:r>
              <a:rPr lang="en-US" dirty="0" smtClean="0">
                <a:solidFill>
                  <a:sysClr val="windowText" lastClr="000000"/>
                </a:solidFill>
                <a:latin typeface="Tw Cen MT"/>
              </a:rPr>
              <a:t> process</a:t>
            </a:r>
          </a:p>
        </p:txBody>
      </p:sp>
    </p:spTree>
    <p:extLst>
      <p:ext uri="{BB962C8B-B14F-4D97-AF65-F5344CB8AC3E}">
        <p14:creationId xmlns:p14="http://schemas.microsoft.com/office/powerpoint/2010/main" val="356188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10" presetClass="entr" presetSubtype="0" fill="hold" nodeType="withEffect">
                                  <p:stCondLst>
                                    <p:cond delay="4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10" presetClass="entr" presetSubtype="0" fill="hold" grpId="0" nodeType="withEffect">
                                  <p:stCondLst>
                                    <p:cond delay="4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par>
                                <p:cTn id="44" presetID="10" presetClass="entr" presetSubtype="0" fill="hold" nodeType="withEffect">
                                  <p:stCondLst>
                                    <p:cond delay="5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900"/>
                                  </p:stCondLst>
                                  <p:childTnLst>
                                    <p:set>
                                      <p:cBhvr>
                                        <p:cTn id="50" dur="1" fill="hold">
                                          <p:stCondLst>
                                            <p:cond delay="0"/>
                                          </p:stCondLst>
                                        </p:cTn>
                                        <p:tgtEl>
                                          <p:spTgt spid="2"/>
                                        </p:tgtEl>
                                        <p:attrNameLst>
                                          <p:attrName>style.visibility</p:attrName>
                                        </p:attrNameLst>
                                      </p:cBhvr>
                                      <p:to>
                                        <p:strVal val="visible"/>
                                      </p:to>
                                    </p:set>
                                    <p:animEffect transition="in" filter="wipe(up)">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right)">
                                      <p:cBhvr>
                                        <p:cTn id="56" dur="500"/>
                                        <p:tgtEl>
                                          <p:spTgt spid="34"/>
                                        </p:tgtEl>
                                      </p:cBhvr>
                                    </p:animEffect>
                                  </p:childTnLst>
                                </p:cTn>
                              </p:par>
                              <p:par>
                                <p:cTn id="57" presetID="10" presetClass="entr" presetSubtype="0" fill="hold" nodeType="withEffect">
                                  <p:stCondLst>
                                    <p:cond delay="40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p:cNvCxnSpPr/>
          <p:nvPr/>
        </p:nvCxnSpPr>
        <p:spPr>
          <a:xfrm>
            <a:off x="4796949" y="2430563"/>
            <a:ext cx="0" cy="3429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3" name="Group 2"/>
          <p:cNvGrpSpPr/>
          <p:nvPr/>
        </p:nvGrpSpPr>
        <p:grpSpPr>
          <a:xfrm rot="20040000">
            <a:off x="4882896" y="1867515"/>
            <a:ext cx="4297680" cy="4297680"/>
            <a:chOff x="4745667" y="1066017"/>
            <a:chExt cx="4297680" cy="4297680"/>
          </a:xfrm>
          <a:effectLst>
            <a:outerShdw blurRad="50800" dist="38100" dir="2700000" algn="tl" rotWithShape="0">
              <a:prstClr val="black">
                <a:alpha val="40000"/>
              </a:prstClr>
            </a:outerShdw>
          </a:effectLst>
        </p:grpSpPr>
        <p:sp>
          <p:nvSpPr>
            <p:cNvPr id="4" name="Donut 25599"/>
            <p:cNvSpPr/>
            <p:nvPr/>
          </p:nvSpPr>
          <p:spPr>
            <a:xfrm>
              <a:off x="5012539" y="1365448"/>
              <a:ext cx="3685032" cy="3689131"/>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en-CA" kern="0">
                <a:solidFill>
                  <a:sysClr val="windowText" lastClr="000000"/>
                </a:solidFill>
                <a:latin typeface="Tw Cen MT"/>
              </a:endParaRPr>
            </a:p>
          </p:txBody>
        </p:sp>
        <p:sp>
          <p:nvSpPr>
            <p:cNvPr id="5" name="Rectangle 20"/>
            <p:cNvSpPr>
              <a:spLocks/>
            </p:cNvSpPr>
            <p:nvPr/>
          </p:nvSpPr>
          <p:spPr>
            <a:xfrm rot="2100000">
              <a:off x="4745667" y="1066017"/>
              <a:ext cx="4297680" cy="4297680"/>
            </a:xfrm>
            <a:prstGeom prst="ellipse">
              <a:avLst/>
            </a:prstGeom>
            <a:noFill/>
          </p:spPr>
          <p:txBody>
            <a:bodyPr wrap="none" lIns="91440" tIns="45720" rIns="91440" bIns="45720">
              <a:prstTxWarp prst="textCircle">
                <a:avLst/>
              </a:prstTxWarp>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defRPr/>
              </a:pPr>
              <a:r>
                <a:rPr lang="en-US" sz="3200" b="1" kern="0" cap="all" dirty="0" smtClean="0">
                  <a:ln w="0">
                    <a:noFill/>
                  </a:ln>
                  <a:solidFill>
                    <a:prstClr val="white"/>
                  </a:solidFill>
                  <a:latin typeface="Tw Cen MT" pitchFamily="34" charset="0"/>
                </a:rPr>
                <a:t>   *       policies       *       </a:t>
              </a:r>
              <a:r>
                <a:rPr lang="en-US" sz="3200" b="1" kern="0" cap="all" dirty="0" err="1" smtClean="0">
                  <a:ln w="0">
                    <a:noFill/>
                  </a:ln>
                  <a:solidFill>
                    <a:prstClr val="white"/>
                  </a:solidFill>
                  <a:latin typeface="Tw Cen MT" pitchFamily="34" charset="0"/>
                </a:rPr>
                <a:t>policie</a:t>
              </a:r>
              <a:r>
                <a:rPr lang="en-US" sz="3200" b="1" kern="0" cap="all" dirty="0" smtClean="0">
                  <a:ln w="0">
                    <a:noFill/>
                  </a:ln>
                  <a:solidFill>
                    <a:prstClr val="white"/>
                  </a:solidFill>
                  <a:latin typeface="Tw Cen MT" pitchFamily="34" charset="0"/>
                </a:rPr>
                <a:t>        *        policies</a:t>
              </a:r>
              <a:endParaRPr lang="en-US" sz="3200" b="1" kern="0" cap="all" dirty="0">
                <a:ln w="0">
                  <a:noFill/>
                </a:ln>
                <a:solidFill>
                  <a:prstClr val="white"/>
                </a:solidFill>
                <a:latin typeface="Tw Cen MT" pitchFamily="34" charset="0"/>
              </a:endParaRPr>
            </a:p>
          </p:txBody>
        </p:sp>
      </p:grpSp>
      <p:sp>
        <p:nvSpPr>
          <p:cNvPr id="6" name="Freeform 7"/>
          <p:cNvSpPr>
            <a:spLocks/>
          </p:cNvSpPr>
          <p:nvPr>
            <p:custDataLst>
              <p:tags r:id="rId1"/>
            </p:custDataLst>
          </p:nvPr>
        </p:nvSpPr>
        <p:spPr bwMode="gray">
          <a:xfrm rot="18000000">
            <a:off x="5726069" y="3499761"/>
            <a:ext cx="1306421" cy="1948667"/>
          </a:xfrm>
          <a:custGeom>
            <a:avLst/>
            <a:gdLst>
              <a:gd name="T0" fmla="*/ 2147483647 w 227"/>
              <a:gd name="T1" fmla="*/ 2147483647 h 345"/>
              <a:gd name="T2" fmla="*/ 2147483647 w 227"/>
              <a:gd name="T3" fmla="*/ 2147483647 h 345"/>
              <a:gd name="T4" fmla="*/ 2147483647 w 227"/>
              <a:gd name="T5" fmla="*/ 0 h 345"/>
              <a:gd name="T6" fmla="*/ 0 w 227"/>
              <a:gd name="T7" fmla="*/ 2147483647 h 345"/>
              <a:gd name="T8" fmla="*/ 1008109614 w 227"/>
              <a:gd name="T9" fmla="*/ 2147483647 h 345"/>
              <a:gd name="T10" fmla="*/ 2147483647 w 227"/>
              <a:gd name="T11" fmla="*/ 2147483647 h 345"/>
              <a:gd name="T12" fmla="*/ 2147483647 w 227"/>
              <a:gd name="T13" fmla="*/ 2147483647 h 345"/>
              <a:gd name="T14" fmla="*/ 0 60000 65536"/>
              <a:gd name="T15" fmla="*/ 0 60000 65536"/>
              <a:gd name="T16" fmla="*/ 0 60000 65536"/>
              <a:gd name="T17" fmla="*/ 0 60000 65536"/>
              <a:gd name="T18" fmla="*/ 0 60000 65536"/>
              <a:gd name="T19" fmla="*/ 0 60000 65536"/>
              <a:gd name="T20" fmla="*/ 0 60000 65536"/>
              <a:gd name="T21" fmla="*/ 0 w 227"/>
              <a:gd name="T22" fmla="*/ 0 h 345"/>
              <a:gd name="T23" fmla="*/ 227 w 22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 h="345">
                <a:moveTo>
                  <a:pt x="111" y="234"/>
                </a:moveTo>
                <a:cubicBezTo>
                  <a:pt x="111" y="169"/>
                  <a:pt x="163" y="115"/>
                  <a:pt x="227" y="112"/>
                </a:cubicBezTo>
                <a:cubicBezTo>
                  <a:pt x="227" y="0"/>
                  <a:pt x="227" y="0"/>
                  <a:pt x="227" y="0"/>
                </a:cubicBezTo>
                <a:cubicBezTo>
                  <a:pt x="101" y="4"/>
                  <a:pt x="0" y="107"/>
                  <a:pt x="0" y="234"/>
                </a:cubicBezTo>
                <a:cubicBezTo>
                  <a:pt x="0" y="274"/>
                  <a:pt x="10" y="312"/>
                  <a:pt x="28" y="345"/>
                </a:cubicBezTo>
                <a:cubicBezTo>
                  <a:pt x="124" y="290"/>
                  <a:pt x="124" y="290"/>
                  <a:pt x="124" y="290"/>
                </a:cubicBezTo>
                <a:cubicBezTo>
                  <a:pt x="116" y="273"/>
                  <a:pt x="111" y="254"/>
                  <a:pt x="111" y="234"/>
                </a:cubicBezTo>
                <a:close/>
              </a:path>
            </a:pathLst>
          </a:custGeom>
          <a:solidFill>
            <a:srgbClr val="B6B6B6"/>
          </a:solidFill>
          <a:ln w="3175">
            <a:solidFill>
              <a:srgbClr val="95AEB1">
                <a:lumMod val="60000"/>
                <a:lumOff val="40000"/>
              </a:srgbClr>
            </a:solidFill>
            <a:round/>
            <a:headEnd/>
            <a:tailEnd/>
          </a:ln>
        </p:spPr>
        <p:txBody>
          <a:bodyPr/>
          <a:lstStyle/>
          <a:p>
            <a:pPr>
              <a:defRPr/>
            </a:pPr>
            <a:endParaRPr lang="en-US" kern="0">
              <a:solidFill>
                <a:sysClr val="windowText" lastClr="000000"/>
              </a:solidFill>
              <a:latin typeface="Calibri" charset="0"/>
            </a:endParaRPr>
          </a:p>
        </p:txBody>
      </p:sp>
      <p:sp>
        <p:nvSpPr>
          <p:cNvPr id="7" name="Freeform 8"/>
          <p:cNvSpPr>
            <a:spLocks/>
          </p:cNvSpPr>
          <p:nvPr>
            <p:custDataLst>
              <p:tags r:id="rId2"/>
            </p:custDataLst>
          </p:nvPr>
        </p:nvSpPr>
        <p:spPr bwMode="gray">
          <a:xfrm rot="18000000">
            <a:off x="6430926" y="2304236"/>
            <a:ext cx="1306421" cy="1948657"/>
          </a:xfrm>
          <a:custGeom>
            <a:avLst/>
            <a:gdLst>
              <a:gd name="T0" fmla="*/ 2147483647 w 227"/>
              <a:gd name="T1" fmla="*/ 2147483647 h 345"/>
              <a:gd name="T2" fmla="*/ 2147483647 w 227"/>
              <a:gd name="T3" fmla="*/ 2147483647 h 345"/>
              <a:gd name="T4" fmla="*/ 2147483647 w 227"/>
              <a:gd name="T5" fmla="*/ 2147483647 h 345"/>
              <a:gd name="T6" fmla="*/ 2147483647 w 227"/>
              <a:gd name="T7" fmla="*/ 2147483647 h 345"/>
              <a:gd name="T8" fmla="*/ 0 w 227"/>
              <a:gd name="T9" fmla="*/ 0 h 345"/>
              <a:gd name="T10" fmla="*/ 0 w 227"/>
              <a:gd name="T11" fmla="*/ 2147483647 h 345"/>
              <a:gd name="T12" fmla="*/ 2147483647 w 227"/>
              <a:gd name="T13" fmla="*/ 2147483647 h 345"/>
              <a:gd name="T14" fmla="*/ 0 60000 65536"/>
              <a:gd name="T15" fmla="*/ 0 60000 65536"/>
              <a:gd name="T16" fmla="*/ 0 60000 65536"/>
              <a:gd name="T17" fmla="*/ 0 60000 65536"/>
              <a:gd name="T18" fmla="*/ 0 60000 65536"/>
              <a:gd name="T19" fmla="*/ 0 60000 65536"/>
              <a:gd name="T20" fmla="*/ 0 60000 65536"/>
              <a:gd name="T21" fmla="*/ 0 w 227"/>
              <a:gd name="T22" fmla="*/ 0 h 345"/>
              <a:gd name="T23" fmla="*/ 227 w 22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 h="345">
                <a:moveTo>
                  <a:pt x="115" y="234"/>
                </a:moveTo>
                <a:cubicBezTo>
                  <a:pt x="115" y="254"/>
                  <a:pt x="111" y="273"/>
                  <a:pt x="102" y="290"/>
                </a:cubicBezTo>
                <a:cubicBezTo>
                  <a:pt x="199" y="345"/>
                  <a:pt x="199" y="345"/>
                  <a:pt x="199" y="345"/>
                </a:cubicBezTo>
                <a:cubicBezTo>
                  <a:pt x="217" y="312"/>
                  <a:pt x="227" y="274"/>
                  <a:pt x="227" y="234"/>
                </a:cubicBezTo>
                <a:cubicBezTo>
                  <a:pt x="227" y="108"/>
                  <a:pt x="126" y="4"/>
                  <a:pt x="0" y="0"/>
                </a:cubicBezTo>
                <a:cubicBezTo>
                  <a:pt x="0" y="112"/>
                  <a:pt x="0" y="112"/>
                  <a:pt x="0" y="112"/>
                </a:cubicBezTo>
                <a:cubicBezTo>
                  <a:pt x="64" y="115"/>
                  <a:pt x="115" y="169"/>
                  <a:pt x="115" y="234"/>
                </a:cubicBezTo>
                <a:close/>
              </a:path>
            </a:pathLst>
          </a:custGeom>
          <a:solidFill>
            <a:srgbClr val="B6B6B6"/>
          </a:solidFill>
          <a:ln w="3175">
            <a:solidFill>
              <a:srgbClr val="95AEB1">
                <a:lumMod val="60000"/>
                <a:lumOff val="40000"/>
              </a:srgbClr>
            </a:solidFill>
            <a:round/>
            <a:headEnd/>
            <a:tailEnd/>
          </a:ln>
        </p:spPr>
        <p:txBody>
          <a:bodyPr/>
          <a:lstStyle/>
          <a:p>
            <a:pPr>
              <a:defRPr/>
            </a:pPr>
            <a:endParaRPr lang="en-US" kern="0">
              <a:solidFill>
                <a:sysClr val="windowText" lastClr="000000"/>
              </a:solidFill>
              <a:latin typeface="Calibri" charset="0"/>
            </a:endParaRPr>
          </a:p>
        </p:txBody>
      </p:sp>
      <p:sp>
        <p:nvSpPr>
          <p:cNvPr id="8" name="Freeform 9"/>
          <p:cNvSpPr>
            <a:spLocks/>
          </p:cNvSpPr>
          <p:nvPr>
            <p:custDataLst>
              <p:tags r:id="rId3"/>
            </p:custDataLst>
          </p:nvPr>
        </p:nvSpPr>
        <p:spPr bwMode="gray">
          <a:xfrm rot="18000000">
            <a:off x="6639473" y="4002327"/>
            <a:ext cx="2296135" cy="945122"/>
          </a:xfrm>
          <a:custGeom>
            <a:avLst/>
            <a:gdLst>
              <a:gd name="T0" fmla="*/ 2147483647 w 399"/>
              <a:gd name="T1" fmla="*/ 2147483647 h 167"/>
              <a:gd name="T2" fmla="*/ 2147483647 w 399"/>
              <a:gd name="T3" fmla="*/ 0 h 167"/>
              <a:gd name="T4" fmla="*/ 0 w 399"/>
              <a:gd name="T5" fmla="*/ 2147483647 h 167"/>
              <a:gd name="T6" fmla="*/ 2147483647 w 399"/>
              <a:gd name="T7" fmla="*/ 2147483647 h 167"/>
              <a:gd name="T8" fmla="*/ 2147483647 w 399"/>
              <a:gd name="T9" fmla="*/ 2147483647 h 167"/>
              <a:gd name="T10" fmla="*/ 2147483647 w 399"/>
              <a:gd name="T11" fmla="*/ 0 h 167"/>
              <a:gd name="T12" fmla="*/ 2147483647 w 399"/>
              <a:gd name="T13" fmla="*/ 2147483647 h 167"/>
              <a:gd name="T14" fmla="*/ 0 60000 65536"/>
              <a:gd name="T15" fmla="*/ 0 60000 65536"/>
              <a:gd name="T16" fmla="*/ 0 60000 65536"/>
              <a:gd name="T17" fmla="*/ 0 60000 65536"/>
              <a:gd name="T18" fmla="*/ 0 60000 65536"/>
              <a:gd name="T19" fmla="*/ 0 60000 65536"/>
              <a:gd name="T20" fmla="*/ 0 60000 65536"/>
              <a:gd name="T21" fmla="*/ 0 w 399"/>
              <a:gd name="T22" fmla="*/ 0 h 167"/>
              <a:gd name="T23" fmla="*/ 399 w 399"/>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167">
                <a:moveTo>
                  <a:pt x="199" y="55"/>
                </a:moveTo>
                <a:cubicBezTo>
                  <a:pt x="156" y="55"/>
                  <a:pt x="119" y="33"/>
                  <a:pt x="97" y="0"/>
                </a:cubicBezTo>
                <a:cubicBezTo>
                  <a:pt x="0" y="56"/>
                  <a:pt x="0" y="56"/>
                  <a:pt x="0" y="56"/>
                </a:cubicBezTo>
                <a:cubicBezTo>
                  <a:pt x="42" y="122"/>
                  <a:pt x="115" y="167"/>
                  <a:pt x="199" y="167"/>
                </a:cubicBezTo>
                <a:cubicBezTo>
                  <a:pt x="284" y="167"/>
                  <a:pt x="357" y="122"/>
                  <a:pt x="399" y="56"/>
                </a:cubicBezTo>
                <a:cubicBezTo>
                  <a:pt x="302" y="0"/>
                  <a:pt x="302" y="0"/>
                  <a:pt x="302" y="0"/>
                </a:cubicBezTo>
                <a:cubicBezTo>
                  <a:pt x="280" y="33"/>
                  <a:pt x="242" y="55"/>
                  <a:pt x="199" y="55"/>
                </a:cubicBezTo>
                <a:close/>
              </a:path>
            </a:pathLst>
          </a:custGeom>
          <a:solidFill>
            <a:srgbClr val="B6B6B6"/>
          </a:solidFill>
          <a:ln w="3175">
            <a:solidFill>
              <a:srgbClr val="95AEB1">
                <a:lumMod val="60000"/>
                <a:lumOff val="40000"/>
              </a:srgbClr>
            </a:solidFill>
            <a:round/>
            <a:headEnd/>
            <a:tailEnd/>
          </a:ln>
        </p:spPr>
        <p:txBody>
          <a:bodyPr/>
          <a:lstStyle/>
          <a:p>
            <a:pPr>
              <a:defRPr/>
            </a:pPr>
            <a:endParaRPr lang="en-US" kern="0">
              <a:solidFill>
                <a:sysClr val="windowText" lastClr="000000"/>
              </a:solidFill>
              <a:latin typeface="Calibri" charset="0"/>
            </a:endParaRPr>
          </a:p>
        </p:txBody>
      </p:sp>
      <p:sp>
        <p:nvSpPr>
          <p:cNvPr id="9" name="Freeform 7"/>
          <p:cNvSpPr>
            <a:spLocks/>
          </p:cNvSpPr>
          <p:nvPr>
            <p:custDataLst>
              <p:tags r:id="rId4"/>
            </p:custDataLst>
          </p:nvPr>
        </p:nvSpPr>
        <p:spPr bwMode="gray">
          <a:xfrm rot="18000000">
            <a:off x="5715563" y="3489255"/>
            <a:ext cx="1306421" cy="1948667"/>
          </a:xfrm>
          <a:custGeom>
            <a:avLst/>
            <a:gdLst>
              <a:gd name="T0" fmla="*/ 2147483647 w 227"/>
              <a:gd name="T1" fmla="*/ 2147483647 h 345"/>
              <a:gd name="T2" fmla="*/ 2147483647 w 227"/>
              <a:gd name="T3" fmla="*/ 2147483647 h 345"/>
              <a:gd name="T4" fmla="*/ 2147483647 w 227"/>
              <a:gd name="T5" fmla="*/ 0 h 345"/>
              <a:gd name="T6" fmla="*/ 0 w 227"/>
              <a:gd name="T7" fmla="*/ 2147483647 h 345"/>
              <a:gd name="T8" fmla="*/ 1008109614 w 227"/>
              <a:gd name="T9" fmla="*/ 2147483647 h 345"/>
              <a:gd name="T10" fmla="*/ 2147483647 w 227"/>
              <a:gd name="T11" fmla="*/ 2147483647 h 345"/>
              <a:gd name="T12" fmla="*/ 2147483647 w 227"/>
              <a:gd name="T13" fmla="*/ 2147483647 h 345"/>
              <a:gd name="T14" fmla="*/ 0 60000 65536"/>
              <a:gd name="T15" fmla="*/ 0 60000 65536"/>
              <a:gd name="T16" fmla="*/ 0 60000 65536"/>
              <a:gd name="T17" fmla="*/ 0 60000 65536"/>
              <a:gd name="T18" fmla="*/ 0 60000 65536"/>
              <a:gd name="T19" fmla="*/ 0 60000 65536"/>
              <a:gd name="T20" fmla="*/ 0 60000 65536"/>
              <a:gd name="T21" fmla="*/ 0 w 227"/>
              <a:gd name="T22" fmla="*/ 0 h 345"/>
              <a:gd name="T23" fmla="*/ 227 w 22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 h="345">
                <a:moveTo>
                  <a:pt x="111" y="234"/>
                </a:moveTo>
                <a:cubicBezTo>
                  <a:pt x="111" y="169"/>
                  <a:pt x="163" y="115"/>
                  <a:pt x="227" y="112"/>
                </a:cubicBezTo>
                <a:cubicBezTo>
                  <a:pt x="227" y="0"/>
                  <a:pt x="227" y="0"/>
                  <a:pt x="227" y="0"/>
                </a:cubicBezTo>
                <a:cubicBezTo>
                  <a:pt x="101" y="4"/>
                  <a:pt x="0" y="107"/>
                  <a:pt x="0" y="234"/>
                </a:cubicBezTo>
                <a:cubicBezTo>
                  <a:pt x="0" y="274"/>
                  <a:pt x="10" y="312"/>
                  <a:pt x="28" y="345"/>
                </a:cubicBezTo>
                <a:cubicBezTo>
                  <a:pt x="124" y="290"/>
                  <a:pt x="124" y="290"/>
                  <a:pt x="124" y="290"/>
                </a:cubicBezTo>
                <a:cubicBezTo>
                  <a:pt x="116" y="273"/>
                  <a:pt x="111" y="254"/>
                  <a:pt x="111" y="234"/>
                </a:cubicBez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vert="horz" wrap="square" lIns="0" tIns="0" rIns="0" bIns="0" numCol="1" rtlCol="0" anchor="ctr" anchorCtr="1" compatLnSpc="1">
            <a:prstTxWarp prst="textNoShape">
              <a:avLst/>
            </a:prstTxWarp>
          </a:bodyPr>
          <a:lstStyle/>
          <a:p>
            <a:pPr algn="ctr" defTabSz="1377950">
              <a:lnSpc>
                <a:spcPct val="90000"/>
              </a:lnSpc>
              <a:spcBef>
                <a:spcPct val="0"/>
              </a:spcBef>
              <a:spcAft>
                <a:spcPct val="35000"/>
              </a:spcAft>
            </a:pPr>
            <a:endParaRPr lang="en-US">
              <a:solidFill>
                <a:srgbClr val="1F497D">
                  <a:lumMod val="75000"/>
                </a:srgbClr>
              </a:solidFill>
              <a:latin typeface="Tw Cen MT"/>
            </a:endParaRPr>
          </a:p>
        </p:txBody>
      </p:sp>
      <p:sp>
        <p:nvSpPr>
          <p:cNvPr id="10" name="Freeform 8"/>
          <p:cNvSpPr>
            <a:spLocks/>
          </p:cNvSpPr>
          <p:nvPr>
            <p:custDataLst>
              <p:tags r:id="rId5"/>
            </p:custDataLst>
          </p:nvPr>
        </p:nvSpPr>
        <p:spPr bwMode="gray">
          <a:xfrm rot="18000000">
            <a:off x="6420418" y="2293730"/>
            <a:ext cx="1306421" cy="1948657"/>
          </a:xfrm>
          <a:custGeom>
            <a:avLst/>
            <a:gdLst>
              <a:gd name="T0" fmla="*/ 2147483647 w 227"/>
              <a:gd name="T1" fmla="*/ 2147483647 h 345"/>
              <a:gd name="T2" fmla="*/ 2147483647 w 227"/>
              <a:gd name="T3" fmla="*/ 2147483647 h 345"/>
              <a:gd name="T4" fmla="*/ 2147483647 w 227"/>
              <a:gd name="T5" fmla="*/ 2147483647 h 345"/>
              <a:gd name="T6" fmla="*/ 2147483647 w 227"/>
              <a:gd name="T7" fmla="*/ 2147483647 h 345"/>
              <a:gd name="T8" fmla="*/ 0 w 227"/>
              <a:gd name="T9" fmla="*/ 0 h 345"/>
              <a:gd name="T10" fmla="*/ 0 w 227"/>
              <a:gd name="T11" fmla="*/ 2147483647 h 345"/>
              <a:gd name="T12" fmla="*/ 2147483647 w 227"/>
              <a:gd name="T13" fmla="*/ 2147483647 h 345"/>
              <a:gd name="T14" fmla="*/ 0 60000 65536"/>
              <a:gd name="T15" fmla="*/ 0 60000 65536"/>
              <a:gd name="T16" fmla="*/ 0 60000 65536"/>
              <a:gd name="T17" fmla="*/ 0 60000 65536"/>
              <a:gd name="T18" fmla="*/ 0 60000 65536"/>
              <a:gd name="T19" fmla="*/ 0 60000 65536"/>
              <a:gd name="T20" fmla="*/ 0 60000 65536"/>
              <a:gd name="T21" fmla="*/ 0 w 227"/>
              <a:gd name="T22" fmla="*/ 0 h 345"/>
              <a:gd name="T23" fmla="*/ 227 w 22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 h="345">
                <a:moveTo>
                  <a:pt x="115" y="234"/>
                </a:moveTo>
                <a:cubicBezTo>
                  <a:pt x="115" y="254"/>
                  <a:pt x="111" y="273"/>
                  <a:pt x="102" y="290"/>
                </a:cubicBezTo>
                <a:cubicBezTo>
                  <a:pt x="199" y="345"/>
                  <a:pt x="199" y="345"/>
                  <a:pt x="199" y="345"/>
                </a:cubicBezTo>
                <a:cubicBezTo>
                  <a:pt x="217" y="312"/>
                  <a:pt x="227" y="274"/>
                  <a:pt x="227" y="234"/>
                </a:cubicBezTo>
                <a:cubicBezTo>
                  <a:pt x="227" y="108"/>
                  <a:pt x="126" y="4"/>
                  <a:pt x="0" y="0"/>
                </a:cubicBezTo>
                <a:cubicBezTo>
                  <a:pt x="0" y="112"/>
                  <a:pt x="0" y="112"/>
                  <a:pt x="0" y="112"/>
                </a:cubicBezTo>
                <a:cubicBezTo>
                  <a:pt x="64" y="115"/>
                  <a:pt x="115" y="169"/>
                  <a:pt x="115" y="234"/>
                </a:cubicBez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vert="horz" wrap="square" lIns="0" tIns="0" rIns="0" bIns="0" numCol="1" rtlCol="0" anchor="ctr" anchorCtr="1" compatLnSpc="1">
            <a:prstTxWarp prst="textNoShape">
              <a:avLst/>
            </a:prstTxWarp>
          </a:bodyPr>
          <a:lstStyle/>
          <a:p>
            <a:pPr algn="ctr" defTabSz="1377950">
              <a:lnSpc>
                <a:spcPct val="90000"/>
              </a:lnSpc>
              <a:spcBef>
                <a:spcPct val="0"/>
              </a:spcBef>
              <a:spcAft>
                <a:spcPct val="35000"/>
              </a:spcAft>
            </a:pPr>
            <a:endParaRPr lang="en-US">
              <a:solidFill>
                <a:srgbClr val="1F497D">
                  <a:lumMod val="75000"/>
                </a:srgbClr>
              </a:solidFill>
              <a:latin typeface="Tw Cen MT"/>
            </a:endParaRPr>
          </a:p>
        </p:txBody>
      </p:sp>
      <p:sp>
        <p:nvSpPr>
          <p:cNvPr id="11" name="Freeform 9"/>
          <p:cNvSpPr>
            <a:spLocks/>
          </p:cNvSpPr>
          <p:nvPr>
            <p:custDataLst>
              <p:tags r:id="rId6"/>
            </p:custDataLst>
          </p:nvPr>
        </p:nvSpPr>
        <p:spPr bwMode="gray">
          <a:xfrm rot="18000000">
            <a:off x="6628967" y="3991821"/>
            <a:ext cx="2296135" cy="945122"/>
          </a:xfrm>
          <a:custGeom>
            <a:avLst/>
            <a:gdLst>
              <a:gd name="T0" fmla="*/ 2147483647 w 399"/>
              <a:gd name="T1" fmla="*/ 2147483647 h 167"/>
              <a:gd name="T2" fmla="*/ 2147483647 w 399"/>
              <a:gd name="T3" fmla="*/ 0 h 167"/>
              <a:gd name="T4" fmla="*/ 0 w 399"/>
              <a:gd name="T5" fmla="*/ 2147483647 h 167"/>
              <a:gd name="T6" fmla="*/ 2147483647 w 399"/>
              <a:gd name="T7" fmla="*/ 2147483647 h 167"/>
              <a:gd name="T8" fmla="*/ 2147483647 w 399"/>
              <a:gd name="T9" fmla="*/ 2147483647 h 167"/>
              <a:gd name="T10" fmla="*/ 2147483647 w 399"/>
              <a:gd name="T11" fmla="*/ 0 h 167"/>
              <a:gd name="T12" fmla="*/ 2147483647 w 399"/>
              <a:gd name="T13" fmla="*/ 2147483647 h 167"/>
              <a:gd name="T14" fmla="*/ 0 60000 65536"/>
              <a:gd name="T15" fmla="*/ 0 60000 65536"/>
              <a:gd name="T16" fmla="*/ 0 60000 65536"/>
              <a:gd name="T17" fmla="*/ 0 60000 65536"/>
              <a:gd name="T18" fmla="*/ 0 60000 65536"/>
              <a:gd name="T19" fmla="*/ 0 60000 65536"/>
              <a:gd name="T20" fmla="*/ 0 60000 65536"/>
              <a:gd name="T21" fmla="*/ 0 w 399"/>
              <a:gd name="T22" fmla="*/ 0 h 167"/>
              <a:gd name="T23" fmla="*/ 399 w 399"/>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167">
                <a:moveTo>
                  <a:pt x="199" y="55"/>
                </a:moveTo>
                <a:cubicBezTo>
                  <a:pt x="156" y="55"/>
                  <a:pt x="119" y="33"/>
                  <a:pt x="97" y="0"/>
                </a:cubicBezTo>
                <a:cubicBezTo>
                  <a:pt x="0" y="56"/>
                  <a:pt x="0" y="56"/>
                  <a:pt x="0" y="56"/>
                </a:cubicBezTo>
                <a:cubicBezTo>
                  <a:pt x="42" y="122"/>
                  <a:pt x="115" y="167"/>
                  <a:pt x="199" y="167"/>
                </a:cubicBezTo>
                <a:cubicBezTo>
                  <a:pt x="284" y="167"/>
                  <a:pt x="357" y="122"/>
                  <a:pt x="399" y="56"/>
                </a:cubicBezTo>
                <a:cubicBezTo>
                  <a:pt x="302" y="0"/>
                  <a:pt x="302" y="0"/>
                  <a:pt x="302" y="0"/>
                </a:cubicBezTo>
                <a:cubicBezTo>
                  <a:pt x="280" y="33"/>
                  <a:pt x="242" y="55"/>
                  <a:pt x="199" y="55"/>
                </a:cubicBez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vert="horz" wrap="square" lIns="0" tIns="0" rIns="0" bIns="0" numCol="1" rtlCol="0" anchor="ctr" anchorCtr="1" compatLnSpc="1">
            <a:prstTxWarp prst="textNoShape">
              <a:avLst/>
            </a:prstTxWarp>
          </a:bodyPr>
          <a:lstStyle/>
          <a:p>
            <a:pPr algn="ctr" defTabSz="1377950">
              <a:lnSpc>
                <a:spcPct val="90000"/>
              </a:lnSpc>
              <a:spcBef>
                <a:spcPct val="0"/>
              </a:spcBef>
              <a:spcAft>
                <a:spcPct val="35000"/>
              </a:spcAft>
            </a:pPr>
            <a:endParaRPr lang="en-US">
              <a:solidFill>
                <a:srgbClr val="1F497D">
                  <a:lumMod val="75000"/>
                </a:srgbClr>
              </a:solidFill>
              <a:latin typeface="Tw Cen MT"/>
            </a:endParaRPr>
          </a:p>
        </p:txBody>
      </p:sp>
      <p:sp>
        <p:nvSpPr>
          <p:cNvPr id="12" name="Ellipse 15"/>
          <p:cNvSpPr/>
          <p:nvPr/>
        </p:nvSpPr>
        <p:spPr bwMode="auto">
          <a:xfrm>
            <a:off x="6031973" y="2801507"/>
            <a:ext cx="1997698" cy="1452888"/>
          </a:xfrm>
          <a:prstGeom prst="ellipse">
            <a:avLst/>
          </a:prstGeom>
          <a:gradFill flip="none" rotWithShape="1">
            <a:gsLst>
              <a:gs pos="0">
                <a:srgbClr val="4A606E">
                  <a:lumMod val="40000"/>
                  <a:lumOff val="60000"/>
                  <a:alpha val="0"/>
                </a:srgbClr>
              </a:gs>
              <a:gs pos="100000">
                <a:sysClr val="window" lastClr="FFFFFF">
                  <a:alpha val="77000"/>
                </a:sysClr>
              </a:gs>
            </a:gsLst>
            <a:lin ang="16200000" scaled="0"/>
            <a:tileRect/>
          </a:gradFill>
          <a:ln w="9525" cap="flat" cmpd="sng" algn="ctr">
            <a:noFill/>
            <a:prstDash val="solid"/>
          </a:ln>
          <a:effectLst/>
        </p:spPr>
        <p:txBody>
          <a:bodyPr anchor="ctr"/>
          <a:lstStyle/>
          <a:p>
            <a:pPr algn="ctr">
              <a:defRPr/>
            </a:pPr>
            <a:endParaRPr lang="da-DK" kern="0">
              <a:solidFill>
                <a:srgbClr val="FFFFFF"/>
              </a:solidFill>
              <a:latin typeface="Tw Cen MT"/>
              <a:ea typeface="ＭＳ Ｐゴシック" charset="-128"/>
            </a:endParaRPr>
          </a:p>
        </p:txBody>
      </p:sp>
      <p:grpSp>
        <p:nvGrpSpPr>
          <p:cNvPr id="13" name="Group 12"/>
          <p:cNvGrpSpPr/>
          <p:nvPr/>
        </p:nvGrpSpPr>
        <p:grpSpPr>
          <a:xfrm>
            <a:off x="6385532" y="3437659"/>
            <a:ext cx="1308100" cy="1208081"/>
            <a:chOff x="6248303" y="2636159"/>
            <a:chExt cx="1308100" cy="1208081"/>
          </a:xfrm>
        </p:grpSpPr>
        <p:grpSp>
          <p:nvGrpSpPr>
            <p:cNvPr id="14" name="Grupper 11"/>
            <p:cNvGrpSpPr>
              <a:grpSpLocks/>
            </p:cNvGrpSpPr>
            <p:nvPr/>
          </p:nvGrpSpPr>
          <p:grpSpPr bwMode="auto">
            <a:xfrm>
              <a:off x="6276498" y="2636159"/>
              <a:ext cx="1228100" cy="1208081"/>
              <a:chOff x="5957225" y="2821683"/>
              <a:chExt cx="975189" cy="975189"/>
            </a:xfrm>
          </p:grpSpPr>
          <p:sp>
            <p:nvSpPr>
              <p:cNvPr id="16" name="Ellipse 12"/>
              <p:cNvSpPr>
                <a:spLocks noChangeArrowheads="1"/>
              </p:cNvSpPr>
              <p:nvPr/>
            </p:nvSpPr>
            <p:spPr bwMode="auto">
              <a:xfrm>
                <a:off x="5957565" y="2822027"/>
                <a:ext cx="974510" cy="974515"/>
              </a:xfrm>
              <a:prstGeom prst="ellipse">
                <a:avLst/>
              </a:prstGeom>
              <a:gradFill rotWithShape="1">
                <a:gsLst>
                  <a:gs pos="0">
                    <a:srgbClr val="353637"/>
                  </a:gs>
                  <a:gs pos="100000">
                    <a:srgbClr val="151616"/>
                  </a:gs>
                </a:gsLst>
                <a:path path="shape">
                  <a:fillToRect l="50000" t="50000" r="50000" b="50000"/>
                </a:path>
              </a:gradFill>
              <a:ln w="9525">
                <a:solidFill>
                  <a:srgbClr val="191919"/>
                </a:solidFill>
                <a:round/>
                <a:headEnd/>
                <a:tailEnd/>
              </a:ln>
              <a:effectLst>
                <a:outerShdw dist="23000" dir="5400000" rotWithShape="0">
                  <a:srgbClr val="808080">
                    <a:alpha val="34999"/>
                  </a:srgbClr>
                </a:outerShdw>
              </a:effectLst>
            </p:spPr>
            <p:txBody>
              <a:bodyPr anchor="ctr"/>
              <a:lstStyle/>
              <a:p>
                <a:pPr algn="ctr">
                  <a:defRPr/>
                </a:pPr>
                <a:endParaRPr lang="da-DK" kern="0">
                  <a:solidFill>
                    <a:srgbClr val="FFFFFF"/>
                  </a:solidFill>
                  <a:latin typeface="Calibri" charset="0"/>
                </a:endParaRPr>
              </a:p>
            </p:txBody>
          </p:sp>
          <p:sp>
            <p:nvSpPr>
              <p:cNvPr id="17" name="Ellipse 13"/>
              <p:cNvSpPr/>
              <p:nvPr/>
            </p:nvSpPr>
            <p:spPr>
              <a:xfrm>
                <a:off x="6079680" y="2859508"/>
                <a:ext cx="714560" cy="528366"/>
              </a:xfrm>
              <a:prstGeom prst="ellipse">
                <a:avLst/>
              </a:prstGeom>
              <a:gradFill flip="none" rotWithShape="1">
                <a:gsLst>
                  <a:gs pos="0">
                    <a:srgbClr val="4A606E">
                      <a:lumMod val="40000"/>
                      <a:lumOff val="60000"/>
                      <a:alpha val="0"/>
                    </a:srgbClr>
                  </a:gs>
                  <a:gs pos="100000">
                    <a:sysClr val="window" lastClr="FFFFFF">
                      <a:alpha val="77000"/>
                    </a:sysClr>
                  </a:gs>
                </a:gsLst>
                <a:lin ang="16200000" scaled="0"/>
                <a:tileRect/>
              </a:gradFill>
              <a:ln w="9525" cap="flat" cmpd="sng" algn="ctr">
                <a:noFill/>
                <a:prstDash val="solid"/>
              </a:ln>
              <a:effectLst/>
            </p:spPr>
            <p:txBody>
              <a:bodyPr anchor="ctr"/>
              <a:lstStyle/>
              <a:p>
                <a:pPr algn="ctr">
                  <a:defRPr/>
                </a:pPr>
                <a:endParaRPr lang="da-DK" kern="0">
                  <a:solidFill>
                    <a:srgbClr val="FFFFFF"/>
                  </a:solidFill>
                  <a:latin typeface="Tw Cen MT"/>
                  <a:ea typeface="ＭＳ Ｐゴシック" charset="-128"/>
                </a:endParaRPr>
              </a:p>
            </p:txBody>
          </p:sp>
        </p:grpSp>
        <p:sp>
          <p:nvSpPr>
            <p:cNvPr id="15" name="Tekstboks 26"/>
            <p:cNvSpPr txBox="1">
              <a:spLocks noChangeArrowheads="1"/>
            </p:cNvSpPr>
            <p:nvPr/>
          </p:nvSpPr>
          <p:spPr bwMode="auto">
            <a:xfrm>
              <a:off x="6248303" y="2802713"/>
              <a:ext cx="1308100" cy="923330"/>
            </a:xfrm>
            <a:prstGeom prst="rect">
              <a:avLst/>
            </a:prstGeom>
            <a:noFill/>
            <a:ln w="9525">
              <a:noFill/>
              <a:miter lim="800000"/>
              <a:headEnd/>
              <a:tailEnd/>
            </a:ln>
          </p:spPr>
          <p:txBody>
            <a:bodyPr>
              <a:spAutoFit/>
            </a:bodyPr>
            <a:lstStyle/>
            <a:p>
              <a:pPr algn="ctr">
                <a:defRPr/>
              </a:pPr>
              <a:r>
                <a:rPr lang="da-DK" sz="5400" kern="0" dirty="0" smtClean="0">
                  <a:solidFill>
                    <a:sysClr val="window" lastClr="FFFFFF"/>
                  </a:solidFill>
                  <a:latin typeface="Aharoni" pitchFamily="2" charset="-79"/>
                  <a:cs typeface="Aharoni" pitchFamily="2" charset="-79"/>
                </a:rPr>
                <a:t>IM</a:t>
              </a:r>
              <a:endParaRPr lang="da-DK" sz="5400" kern="0" dirty="0">
                <a:solidFill>
                  <a:sysClr val="window" lastClr="FFFFFF"/>
                </a:solidFill>
                <a:latin typeface="Aharoni" pitchFamily="2" charset="-79"/>
                <a:cs typeface="Aharoni" pitchFamily="2" charset="-79"/>
              </a:endParaRPr>
            </a:p>
          </p:txBody>
        </p:sp>
      </p:grpSp>
      <p:sp>
        <p:nvSpPr>
          <p:cNvPr id="18" name="Rectangle 17"/>
          <p:cNvSpPr/>
          <p:nvPr/>
        </p:nvSpPr>
        <p:spPr>
          <a:xfrm rot="16200000">
            <a:off x="6655162" y="2682462"/>
            <a:ext cx="835851" cy="1633052"/>
          </a:xfrm>
          <a:prstGeom prst="rect">
            <a:avLst/>
          </a:prstGeom>
          <a:noFill/>
        </p:spPr>
        <p:txBody>
          <a:bodyPr spcFirstLastPara="1" wrap="none" lIns="91440" tIns="45720" rIns="91440" bIns="45720" numCol="1">
            <a:prstTxWarp prst="textCircle">
              <a:avLst>
                <a:gd name="adj" fmla="val 16685550"/>
              </a:avLst>
            </a:prstTxWarp>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defRPr/>
            </a:pPr>
            <a:r>
              <a:rPr lang="en-US" sz="3600" b="1" kern="0" cap="all" spc="-90" dirty="0" smtClean="0">
                <a:ln w="0">
                  <a:noFill/>
                </a:ln>
                <a:solidFill>
                  <a:sysClr val="windowText" lastClr="000000"/>
                </a:solidFill>
              </a:rPr>
              <a:t>standards</a:t>
            </a:r>
            <a:endParaRPr lang="en-CA" sz="3600" b="1" kern="0" cap="all" spc="-90" dirty="0">
              <a:ln w="0">
                <a:noFill/>
              </a:ln>
              <a:solidFill>
                <a:sysClr val="windowText" lastClr="000000"/>
              </a:solidFill>
            </a:endParaRPr>
          </a:p>
        </p:txBody>
      </p:sp>
      <p:sp>
        <p:nvSpPr>
          <p:cNvPr id="20" name="Rectangle 19"/>
          <p:cNvSpPr/>
          <p:nvPr/>
        </p:nvSpPr>
        <p:spPr>
          <a:xfrm rot="1920000">
            <a:off x="7104325" y="3495940"/>
            <a:ext cx="835851" cy="1633052"/>
          </a:xfrm>
          <a:prstGeom prst="rect">
            <a:avLst/>
          </a:prstGeom>
          <a:noFill/>
        </p:spPr>
        <p:txBody>
          <a:bodyPr spcFirstLastPara="1" wrap="none" lIns="91440" tIns="45720" rIns="91440" bIns="45720" numCol="1">
            <a:prstTxWarp prst="textCircle">
              <a:avLst>
                <a:gd name="adj" fmla="val 16685550"/>
              </a:avLst>
            </a:prstTxWarp>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defRPr/>
            </a:pPr>
            <a:r>
              <a:rPr lang="en-US" sz="3600" b="1" kern="0" cap="all" spc="-90" dirty="0" smtClean="0">
                <a:ln w="0">
                  <a:noFill/>
                </a:ln>
                <a:solidFill>
                  <a:sysClr val="windowText" lastClr="000000"/>
                </a:solidFill>
              </a:rPr>
              <a:t>practices</a:t>
            </a:r>
            <a:endParaRPr lang="en-CA" sz="3600" b="1" kern="0" cap="all" spc="-90" dirty="0">
              <a:ln w="0">
                <a:noFill/>
              </a:ln>
              <a:solidFill>
                <a:sysClr val="windowText" lastClr="000000"/>
              </a:solidFill>
            </a:endParaRPr>
          </a:p>
        </p:txBody>
      </p:sp>
      <p:sp>
        <p:nvSpPr>
          <p:cNvPr id="21" name="Rectangle 20"/>
          <p:cNvSpPr/>
          <p:nvPr/>
        </p:nvSpPr>
        <p:spPr>
          <a:xfrm rot="9180000">
            <a:off x="6097151" y="3454986"/>
            <a:ext cx="835851" cy="1633052"/>
          </a:xfrm>
          <a:prstGeom prst="rect">
            <a:avLst/>
          </a:prstGeom>
          <a:noFill/>
        </p:spPr>
        <p:txBody>
          <a:bodyPr spcFirstLastPara="1" wrap="none" lIns="91440" tIns="45720" rIns="91440" bIns="45720" numCol="1">
            <a:prstTxWarp prst="textCircle">
              <a:avLst>
                <a:gd name="adj" fmla="val 16487372"/>
              </a:avLst>
            </a:prstTxWarp>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defRPr/>
            </a:pPr>
            <a:r>
              <a:rPr lang="en-US" sz="3600" b="1" kern="0" cap="all" spc="-90" dirty="0" smtClean="0">
                <a:ln w="0">
                  <a:noFill/>
                </a:ln>
                <a:solidFill>
                  <a:sysClr val="windowText" lastClr="000000"/>
                </a:solidFill>
              </a:rPr>
              <a:t>  Tools  </a:t>
            </a:r>
            <a:endParaRPr lang="en-CA" sz="3600" b="1" kern="0" cap="all" spc="-90" dirty="0">
              <a:ln w="0">
                <a:noFill/>
              </a:ln>
              <a:solidFill>
                <a:sysClr val="windowText" lastClr="000000"/>
              </a:solidFill>
            </a:endParaRPr>
          </a:p>
        </p:txBody>
      </p:sp>
      <p:sp>
        <p:nvSpPr>
          <p:cNvPr id="23" name="Title 1"/>
          <p:cNvSpPr>
            <a:spLocks noGrp="1"/>
          </p:cNvSpPr>
          <p:nvPr>
            <p:ph type="title"/>
          </p:nvPr>
        </p:nvSpPr>
        <p:spPr>
          <a:xfrm>
            <a:off x="152400" y="205979"/>
            <a:ext cx="8229600" cy="857250"/>
          </a:xfrm>
        </p:spPr>
        <p:txBody>
          <a:bodyPr>
            <a:normAutofit fontScale="90000"/>
          </a:bodyPr>
          <a:lstStyle/>
          <a:p>
            <a:r>
              <a:rPr lang="en-US" sz="3600" dirty="0">
                <a:solidFill>
                  <a:prstClr val="black"/>
                </a:solidFill>
              </a:rPr>
              <a:t>Information Management and e</a:t>
            </a:r>
            <a:r>
              <a:rPr lang="en-US" sz="3600" dirty="0" smtClean="0">
                <a:solidFill>
                  <a:prstClr val="black"/>
                </a:solidFill>
              </a:rPr>
              <a:t>-Discovery</a:t>
            </a:r>
            <a:endParaRPr lang="en-CA" dirty="0"/>
          </a:p>
        </p:txBody>
      </p:sp>
      <p:sp>
        <p:nvSpPr>
          <p:cNvPr id="24" name="Rectangle 2"/>
          <p:cNvSpPr txBox="1">
            <a:spLocks/>
          </p:cNvSpPr>
          <p:nvPr/>
        </p:nvSpPr>
        <p:spPr bwMode="auto">
          <a:xfrm>
            <a:off x="228600" y="2821088"/>
            <a:ext cx="426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7785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76A5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273050" lvl="1" eaLnBrk="1" hangingPunct="1">
              <a:buClr>
                <a:srgbClr val="B38A31">
                  <a:lumMod val="60000"/>
                  <a:lumOff val="40000"/>
                </a:srgbClr>
              </a:buClr>
            </a:pPr>
            <a:r>
              <a:rPr lang="en-US" dirty="0">
                <a:solidFill>
                  <a:sysClr val="windowText" lastClr="000000"/>
                </a:solidFill>
                <a:latin typeface="Tw Cen MT"/>
              </a:rPr>
              <a:t>Information Management provides the necessary tools and services in support of </a:t>
            </a:r>
            <a:r>
              <a:rPr lang="en-CA" dirty="0">
                <a:solidFill>
                  <a:prstClr val="black"/>
                </a:solidFill>
                <a:latin typeface="Tw Cen MT" pitchFamily="34" charset="0"/>
              </a:rPr>
              <a:t>e‑discovery</a:t>
            </a:r>
            <a:endParaRPr lang="en-US" dirty="0">
              <a:solidFill>
                <a:sysClr val="windowText" lastClr="000000"/>
              </a:solidFill>
              <a:latin typeface="Tw Cen MT"/>
            </a:endParaRPr>
          </a:p>
        </p:txBody>
      </p:sp>
    </p:spTree>
    <p:extLst>
      <p:ext uri="{BB962C8B-B14F-4D97-AF65-F5344CB8AC3E}">
        <p14:creationId xmlns:p14="http://schemas.microsoft.com/office/powerpoint/2010/main" val="1235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10" presetClass="entr" presetSubtype="0"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600"/>
                                        <p:tgtEl>
                                          <p:spTgt spid="13"/>
                                        </p:tgtEl>
                                      </p:cBhvr>
                                    </p:animEffect>
                                  </p:childTnLst>
                                </p:cTn>
                              </p:par>
                            </p:childTnLst>
                          </p:cTn>
                        </p:par>
                        <p:par>
                          <p:cTn id="14" fill="hold">
                            <p:stCondLst>
                              <p:cond delay="11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8"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p:cNvCxnSpPr/>
          <p:nvPr/>
        </p:nvCxnSpPr>
        <p:spPr>
          <a:xfrm>
            <a:off x="4796949" y="2430563"/>
            <a:ext cx="0" cy="3429000"/>
          </a:xfrm>
          <a:prstGeom prst="line">
            <a:avLst/>
          </a:prstGeom>
        </p:spPr>
        <p:style>
          <a:lnRef idx="3">
            <a:schemeClr val="accent3"/>
          </a:lnRef>
          <a:fillRef idx="0">
            <a:schemeClr val="accent3"/>
          </a:fillRef>
          <a:effectRef idx="2">
            <a:schemeClr val="accent3"/>
          </a:effectRef>
          <a:fontRef idx="minor">
            <a:schemeClr val="tx1"/>
          </a:fontRef>
        </p:style>
      </p:cxnSp>
      <p:pic>
        <p:nvPicPr>
          <p:cNvPr id="3" name="Content Placeholder 3" descr="EDiscoveryResearchPaper-2010-09-17_Page_01.png"/>
          <p:cNvPicPr>
            <a:picLocks noChangeAspect="1"/>
          </p:cNvPicPr>
          <p:nvPr/>
        </p:nvPicPr>
        <p:blipFill>
          <a:blip r:embed="rId2" cstate="print"/>
          <a:stretch>
            <a:fillRect/>
          </a:stretch>
        </p:blipFill>
        <p:spPr bwMode="auto">
          <a:xfrm>
            <a:off x="5768227" y="2514600"/>
            <a:ext cx="2544854" cy="329184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4" name="Title 1"/>
          <p:cNvSpPr>
            <a:spLocks noGrp="1"/>
          </p:cNvSpPr>
          <p:nvPr>
            <p:ph type="title"/>
          </p:nvPr>
        </p:nvSpPr>
        <p:spPr>
          <a:xfrm>
            <a:off x="152400" y="205979"/>
            <a:ext cx="8229600" cy="857250"/>
          </a:xfrm>
        </p:spPr>
        <p:txBody>
          <a:bodyPr>
            <a:normAutofit fontScale="90000"/>
          </a:bodyPr>
          <a:lstStyle/>
          <a:p>
            <a:r>
              <a:rPr lang="en-US" sz="3600" dirty="0">
                <a:solidFill>
                  <a:prstClr val="black"/>
                </a:solidFill>
              </a:rPr>
              <a:t>Information Management and </a:t>
            </a:r>
            <a:r>
              <a:rPr lang="en-US" sz="3600" dirty="0" smtClean="0">
                <a:solidFill>
                  <a:prstClr val="black"/>
                </a:solidFill>
              </a:rPr>
              <a:t>e-Discovery</a:t>
            </a:r>
            <a:endParaRPr lang="en-CA" dirty="0"/>
          </a:p>
        </p:txBody>
      </p:sp>
      <p:sp>
        <p:nvSpPr>
          <p:cNvPr id="5" name="Rectangle 2"/>
          <p:cNvSpPr txBox="1">
            <a:spLocks/>
          </p:cNvSpPr>
          <p:nvPr/>
        </p:nvSpPr>
        <p:spPr bwMode="auto">
          <a:xfrm>
            <a:off x="228600" y="2821088"/>
            <a:ext cx="426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7785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76A5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273050" lvl="1" eaLnBrk="1" hangingPunct="1">
              <a:buClr>
                <a:srgbClr val="B38A31">
                  <a:lumMod val="60000"/>
                  <a:lumOff val="40000"/>
                </a:srgbClr>
              </a:buClr>
            </a:pPr>
            <a:r>
              <a:rPr lang="en-US" dirty="0" smtClean="0">
                <a:solidFill>
                  <a:sysClr val="windowText" lastClr="000000"/>
                </a:solidFill>
                <a:latin typeface="Tw Cen MT"/>
              </a:rPr>
              <a:t>Research Paper</a:t>
            </a:r>
          </a:p>
        </p:txBody>
      </p:sp>
    </p:spTree>
    <p:extLst>
      <p:ext uri="{BB962C8B-B14F-4D97-AF65-F5344CB8AC3E}">
        <p14:creationId xmlns:p14="http://schemas.microsoft.com/office/powerpoint/2010/main" val="256987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p:cNvCxnSpPr/>
          <p:nvPr/>
        </p:nvCxnSpPr>
        <p:spPr>
          <a:xfrm>
            <a:off x="4796949" y="2430563"/>
            <a:ext cx="0" cy="3429000"/>
          </a:xfrm>
          <a:prstGeom prst="line">
            <a:avLst/>
          </a:prstGeom>
        </p:spPr>
        <p:style>
          <a:lnRef idx="3">
            <a:schemeClr val="accent3"/>
          </a:lnRef>
          <a:fillRef idx="0">
            <a:schemeClr val="accent3"/>
          </a:fillRef>
          <a:effectRef idx="2">
            <a:schemeClr val="accent3"/>
          </a:effectRef>
          <a:fontRef idx="minor">
            <a:schemeClr val="tx1"/>
          </a:fontRef>
        </p:style>
      </p:cxnSp>
      <p:pic>
        <p:nvPicPr>
          <p:cNvPr id="4" name="Content Placeholder 6">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72919" y="2514600"/>
            <a:ext cx="2544851" cy="329184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152400" y="205979"/>
            <a:ext cx="8229600" cy="857250"/>
          </a:xfrm>
        </p:spPr>
        <p:txBody>
          <a:bodyPr>
            <a:normAutofit fontScale="90000"/>
          </a:bodyPr>
          <a:lstStyle/>
          <a:p>
            <a:r>
              <a:rPr lang="en-US" sz="3600" dirty="0">
                <a:solidFill>
                  <a:prstClr val="black"/>
                </a:solidFill>
              </a:rPr>
              <a:t>Information Management and </a:t>
            </a:r>
            <a:r>
              <a:rPr lang="en-US" sz="3600" dirty="0" smtClean="0">
                <a:solidFill>
                  <a:prstClr val="black"/>
                </a:solidFill>
              </a:rPr>
              <a:t>e-Discovery</a:t>
            </a:r>
            <a:endParaRPr lang="en-CA" dirty="0"/>
          </a:p>
        </p:txBody>
      </p:sp>
      <p:sp>
        <p:nvSpPr>
          <p:cNvPr id="6" name="Rectangle 2"/>
          <p:cNvSpPr txBox="1">
            <a:spLocks/>
          </p:cNvSpPr>
          <p:nvPr/>
        </p:nvSpPr>
        <p:spPr bwMode="auto">
          <a:xfrm>
            <a:off x="228600" y="2821088"/>
            <a:ext cx="426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7785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76A5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273050" lvl="1" eaLnBrk="1" hangingPunct="1">
              <a:buClr>
                <a:srgbClr val="B38A31">
                  <a:lumMod val="60000"/>
                  <a:lumOff val="40000"/>
                </a:srgbClr>
              </a:buClr>
            </a:pPr>
            <a:r>
              <a:rPr lang="en-US" dirty="0" smtClean="0">
                <a:solidFill>
                  <a:sysClr val="windowText" lastClr="000000"/>
                </a:solidFill>
                <a:latin typeface="Tw Cen MT"/>
              </a:rPr>
              <a:t>Glossary of Terms</a:t>
            </a:r>
          </a:p>
        </p:txBody>
      </p:sp>
    </p:spTree>
    <p:extLst>
      <p:ext uri="{BB962C8B-B14F-4D97-AF65-F5344CB8AC3E}">
        <p14:creationId xmlns:p14="http://schemas.microsoft.com/office/powerpoint/2010/main" val="192235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6" descr="e-discovery_checklist_2011_02_15_Page_1.png">
            <a:hlinkClick r:id="rId2" action="ppaction://hlinkfile"/>
          </p:cNvPr>
          <p:cNvPicPr>
            <a:picLocks noChangeAspect="1"/>
          </p:cNvPicPr>
          <p:nvPr/>
        </p:nvPicPr>
        <p:blipFill>
          <a:blip r:embed="rId3" cstate="print"/>
          <a:stretch>
            <a:fillRect/>
          </a:stretch>
        </p:blipFill>
        <p:spPr bwMode="auto">
          <a:xfrm>
            <a:off x="5772919" y="2514600"/>
            <a:ext cx="2544851" cy="3291840"/>
          </a:xfrm>
          <a:prstGeom prst="rect">
            <a:avLst/>
          </a:prstGeom>
          <a:noFill/>
          <a:ln w="9525">
            <a:noFill/>
            <a:miter lim="800000"/>
            <a:headEnd/>
            <a:tailEnd/>
          </a:ln>
          <a:effectLst>
            <a:outerShdw blurRad="292100" dist="139700" dir="2700000" algn="tl" rotWithShape="0">
              <a:srgbClr val="333333">
                <a:alpha val="65000"/>
              </a:srgbClr>
            </a:outerShdw>
          </a:effectLst>
        </p:spPr>
      </p:pic>
      <p:cxnSp>
        <p:nvCxnSpPr>
          <p:cNvPr id="2" name="Straight Connector 1"/>
          <p:cNvCxnSpPr/>
          <p:nvPr/>
        </p:nvCxnSpPr>
        <p:spPr>
          <a:xfrm>
            <a:off x="4796949" y="2430563"/>
            <a:ext cx="0" cy="3429000"/>
          </a:xfrm>
          <a:prstGeom prst="line">
            <a:avLst/>
          </a:prstGeom>
        </p:spPr>
        <p:style>
          <a:lnRef idx="3">
            <a:schemeClr val="accent3"/>
          </a:lnRef>
          <a:fillRef idx="0">
            <a:schemeClr val="accent3"/>
          </a:fillRef>
          <a:effectRef idx="2">
            <a:schemeClr val="accent3"/>
          </a:effectRef>
          <a:fontRef idx="minor">
            <a:schemeClr val="tx1"/>
          </a:fontRef>
        </p:style>
      </p:cxnSp>
      <p:sp>
        <p:nvSpPr>
          <p:cNvPr id="5" name="Title 1"/>
          <p:cNvSpPr>
            <a:spLocks noGrp="1"/>
          </p:cNvSpPr>
          <p:nvPr>
            <p:ph type="title"/>
          </p:nvPr>
        </p:nvSpPr>
        <p:spPr>
          <a:xfrm>
            <a:off x="152400" y="205979"/>
            <a:ext cx="8229600" cy="857250"/>
          </a:xfrm>
        </p:spPr>
        <p:txBody>
          <a:bodyPr>
            <a:normAutofit fontScale="90000"/>
          </a:bodyPr>
          <a:lstStyle/>
          <a:p>
            <a:r>
              <a:rPr lang="en-US" sz="3600" dirty="0">
                <a:solidFill>
                  <a:prstClr val="black"/>
                </a:solidFill>
              </a:rPr>
              <a:t>Information Management and </a:t>
            </a:r>
            <a:r>
              <a:rPr lang="en-US" sz="3600" dirty="0" smtClean="0">
                <a:solidFill>
                  <a:prstClr val="black"/>
                </a:solidFill>
              </a:rPr>
              <a:t>e-Discovery</a:t>
            </a:r>
            <a:endParaRPr lang="en-CA" dirty="0"/>
          </a:p>
        </p:txBody>
      </p:sp>
      <p:sp>
        <p:nvSpPr>
          <p:cNvPr id="6" name="Rectangle 2"/>
          <p:cNvSpPr txBox="1">
            <a:spLocks/>
          </p:cNvSpPr>
          <p:nvPr/>
        </p:nvSpPr>
        <p:spPr bwMode="auto">
          <a:xfrm>
            <a:off x="228600" y="2821088"/>
            <a:ext cx="426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7785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76A5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273050" lvl="1" eaLnBrk="1" hangingPunct="1">
              <a:buClr>
                <a:srgbClr val="B38A31">
                  <a:lumMod val="60000"/>
                  <a:lumOff val="40000"/>
                </a:srgbClr>
              </a:buClr>
            </a:pPr>
            <a:r>
              <a:rPr lang="en-US" dirty="0" smtClean="0">
                <a:solidFill>
                  <a:sysClr val="windowText" lastClr="000000"/>
                </a:solidFill>
                <a:latin typeface="Tw Cen MT"/>
              </a:rPr>
              <a:t>Guidelines for IT</a:t>
            </a:r>
          </a:p>
        </p:txBody>
      </p:sp>
    </p:spTree>
    <p:extLst>
      <p:ext uri="{BB962C8B-B14F-4D97-AF65-F5344CB8AC3E}">
        <p14:creationId xmlns:p14="http://schemas.microsoft.com/office/powerpoint/2010/main" val="165874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p:cNvCxnSpPr/>
          <p:nvPr/>
        </p:nvCxnSpPr>
        <p:spPr>
          <a:xfrm>
            <a:off x="4796949" y="2430563"/>
            <a:ext cx="0" cy="3429000"/>
          </a:xfrm>
          <a:prstGeom prst="line">
            <a:avLst/>
          </a:prstGeom>
        </p:spPr>
        <p:style>
          <a:lnRef idx="3">
            <a:schemeClr val="accent3"/>
          </a:lnRef>
          <a:fillRef idx="0">
            <a:schemeClr val="accent3"/>
          </a:fillRef>
          <a:effectRef idx="2">
            <a:schemeClr val="accent3"/>
          </a:effectRef>
          <a:fontRef idx="minor">
            <a:schemeClr val="tx1"/>
          </a:fontRef>
        </p:style>
      </p:cxnSp>
      <p:pic>
        <p:nvPicPr>
          <p:cNvPr id="3" name="Content Placeholder 6">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53525" y="2655590"/>
            <a:ext cx="2438401" cy="182880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4" name="Content Placeholder 6">
            <a:hlinkClick r:id="rId2"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78985" y="4011513"/>
            <a:ext cx="2438400" cy="182880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152400" y="205979"/>
            <a:ext cx="8229600" cy="857250"/>
          </a:xfrm>
        </p:spPr>
        <p:txBody>
          <a:bodyPr>
            <a:normAutofit fontScale="90000"/>
          </a:bodyPr>
          <a:lstStyle/>
          <a:p>
            <a:r>
              <a:rPr lang="en-US" sz="3600" dirty="0">
                <a:solidFill>
                  <a:prstClr val="black"/>
                </a:solidFill>
              </a:rPr>
              <a:t>Information Management and </a:t>
            </a:r>
            <a:r>
              <a:rPr lang="en-US" sz="3600" dirty="0" smtClean="0">
                <a:solidFill>
                  <a:prstClr val="black"/>
                </a:solidFill>
              </a:rPr>
              <a:t>e-Discovery</a:t>
            </a:r>
            <a:endParaRPr lang="en-CA" dirty="0"/>
          </a:p>
        </p:txBody>
      </p:sp>
      <p:sp>
        <p:nvSpPr>
          <p:cNvPr id="6" name="Rectangle 2"/>
          <p:cNvSpPr txBox="1">
            <a:spLocks/>
          </p:cNvSpPr>
          <p:nvPr/>
        </p:nvSpPr>
        <p:spPr bwMode="auto">
          <a:xfrm>
            <a:off x="228600" y="2821088"/>
            <a:ext cx="426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7785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76A5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273050" lvl="1" eaLnBrk="1" hangingPunct="1">
              <a:buClr>
                <a:srgbClr val="B38A31">
                  <a:lumMod val="60000"/>
                  <a:lumOff val="40000"/>
                </a:srgbClr>
              </a:buClr>
            </a:pPr>
            <a:r>
              <a:rPr lang="en-US" dirty="0" smtClean="0">
                <a:solidFill>
                  <a:sysClr val="windowText" lastClr="000000"/>
                </a:solidFill>
                <a:latin typeface="Tw Cen MT"/>
              </a:rPr>
              <a:t>Ongoing Training</a:t>
            </a:r>
          </a:p>
        </p:txBody>
      </p:sp>
    </p:spTree>
    <p:extLst>
      <p:ext uri="{BB962C8B-B14F-4D97-AF65-F5344CB8AC3E}">
        <p14:creationId xmlns:p14="http://schemas.microsoft.com/office/powerpoint/2010/main" val="336639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r="-97363" b="-38831"/>
          <a:stretch/>
        </p:blipFill>
        <p:spPr>
          <a:xfrm>
            <a:off x="5240259" y="2113179"/>
            <a:ext cx="3777520" cy="4061990"/>
          </a:xfrm>
          <a:prstGeom prst="rect">
            <a:avLst/>
          </a:prstGeom>
        </p:spPr>
      </p:pic>
      <p:sp>
        <p:nvSpPr>
          <p:cNvPr id="3" name="Title 1"/>
          <p:cNvSpPr>
            <a:spLocks noGrp="1"/>
          </p:cNvSpPr>
          <p:nvPr>
            <p:ph type="title"/>
          </p:nvPr>
        </p:nvSpPr>
        <p:spPr>
          <a:xfrm>
            <a:off x="152400" y="205979"/>
            <a:ext cx="8229600" cy="857250"/>
          </a:xfrm>
        </p:spPr>
        <p:txBody>
          <a:bodyPr>
            <a:normAutofit fontScale="90000"/>
          </a:bodyPr>
          <a:lstStyle/>
          <a:p>
            <a:r>
              <a:rPr lang="en-US" sz="3600" dirty="0">
                <a:solidFill>
                  <a:prstClr val="black"/>
                </a:solidFill>
              </a:rPr>
              <a:t>Information Management and </a:t>
            </a:r>
            <a:r>
              <a:rPr lang="en-US" sz="3600" dirty="0" smtClean="0">
                <a:solidFill>
                  <a:prstClr val="black"/>
                </a:solidFill>
              </a:rPr>
              <a:t>e-Discovery</a:t>
            </a:r>
            <a:endParaRPr lang="en-CA" dirty="0"/>
          </a:p>
        </p:txBody>
      </p:sp>
      <p:sp>
        <p:nvSpPr>
          <p:cNvPr id="7" name="Rectangle 2"/>
          <p:cNvSpPr txBox="1">
            <a:spLocks/>
          </p:cNvSpPr>
          <p:nvPr/>
        </p:nvSpPr>
        <p:spPr bwMode="auto">
          <a:xfrm>
            <a:off x="228600" y="2821088"/>
            <a:ext cx="426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7785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76A5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273050" lvl="1" eaLnBrk="1" hangingPunct="1">
              <a:buClr>
                <a:srgbClr val="B38A31">
                  <a:lumMod val="60000"/>
                  <a:lumOff val="40000"/>
                </a:srgbClr>
              </a:buClr>
            </a:pPr>
            <a:r>
              <a:rPr lang="en-CA" dirty="0" smtClean="0">
                <a:solidFill>
                  <a:prstClr val="black"/>
                </a:solidFill>
                <a:latin typeface="Tw Cen MT" pitchFamily="34" charset="0"/>
              </a:rPr>
              <a:t>e‑Discovery</a:t>
            </a:r>
            <a:r>
              <a:rPr lang="en-US" dirty="0" smtClean="0">
                <a:solidFill>
                  <a:sysClr val="windowText" lastClr="000000"/>
                </a:solidFill>
                <a:latin typeface="Tw Cen MT"/>
              </a:rPr>
              <a:t> is a growth area providing opportunities for new IM professionals</a:t>
            </a:r>
            <a:endParaRPr lang="en-US" dirty="0">
              <a:solidFill>
                <a:sysClr val="windowText" lastClr="000000"/>
              </a:solidFill>
              <a:latin typeface="Tw Cen MT"/>
            </a:endParaRPr>
          </a:p>
        </p:txBody>
      </p:sp>
      <p:grpSp>
        <p:nvGrpSpPr>
          <p:cNvPr id="40" name="Group 39"/>
          <p:cNvGrpSpPr/>
          <p:nvPr/>
        </p:nvGrpSpPr>
        <p:grpSpPr>
          <a:xfrm>
            <a:off x="9587258" y="2262748"/>
            <a:ext cx="3959320" cy="3971300"/>
            <a:chOff x="837629" y="-864102"/>
            <a:chExt cx="3959320" cy="3971300"/>
          </a:xfrm>
        </p:grpSpPr>
        <p:sp>
          <p:nvSpPr>
            <p:cNvPr id="25" name="Pie 24"/>
            <p:cNvSpPr/>
            <p:nvPr/>
          </p:nvSpPr>
          <p:spPr>
            <a:xfrm>
              <a:off x="1189572" y="-639709"/>
              <a:ext cx="3413760" cy="3413760"/>
            </a:xfrm>
            <a:prstGeom prst="pie">
              <a:avLst>
                <a:gd name="adj1" fmla="val 16200000"/>
                <a:gd name="adj2" fmla="val 1800000"/>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sp>
        <p:sp>
          <p:nvSpPr>
            <p:cNvPr id="29" name="Circular Arrow 28"/>
            <p:cNvSpPr/>
            <p:nvPr/>
          </p:nvSpPr>
          <p:spPr>
            <a:xfrm>
              <a:off x="960533" y="-864102"/>
              <a:ext cx="3836416" cy="3836416"/>
            </a:xfrm>
            <a:prstGeom prst="circularArrow">
              <a:avLst>
                <a:gd name="adj1" fmla="val 5085"/>
                <a:gd name="adj2" fmla="val 327528"/>
                <a:gd name="adj3" fmla="val 1472472"/>
                <a:gd name="adj4" fmla="val 16199432"/>
                <a:gd name="adj5" fmla="val 5932"/>
              </a:avLst>
            </a:prstGeom>
          </p:spPr>
          <p:style>
            <a:lnRef idx="0">
              <a:schemeClr val="accent3">
                <a:shade val="90000"/>
                <a:hueOff val="0"/>
                <a:satOff val="0"/>
                <a:lumOff val="0"/>
                <a:alphaOff val="0"/>
              </a:schemeClr>
            </a:lnRef>
            <a:fillRef idx="3">
              <a:schemeClr val="accent3">
                <a:shade val="90000"/>
                <a:hueOff val="0"/>
                <a:satOff val="0"/>
                <a:lumOff val="0"/>
                <a:alphaOff val="0"/>
              </a:schemeClr>
            </a:fillRef>
            <a:effectRef idx="2">
              <a:schemeClr val="accent3">
                <a:shade val="90000"/>
                <a:hueOff val="0"/>
                <a:satOff val="0"/>
                <a:lumOff val="0"/>
                <a:alphaOff val="0"/>
              </a:schemeClr>
            </a:effectRef>
            <a:fontRef idx="minor">
              <a:schemeClr val="lt1"/>
            </a:fontRef>
          </p:style>
        </p:sp>
        <p:sp>
          <p:nvSpPr>
            <p:cNvPr id="31" name="Pie 4"/>
            <p:cNvSpPr/>
            <p:nvPr/>
          </p:nvSpPr>
          <p:spPr>
            <a:xfrm>
              <a:off x="2988705" y="83683"/>
              <a:ext cx="1219200"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r>
                <a:rPr lang="en-US" sz="2500" dirty="0" smtClean="0">
                  <a:solidFill>
                    <a:prstClr val="white"/>
                  </a:solidFill>
                  <a:latin typeface="Tw Cen MT" pitchFamily="34" charset="0"/>
                </a:rPr>
                <a:t>Projects</a:t>
              </a:r>
              <a:endParaRPr lang="en-CA" sz="2500" dirty="0">
                <a:solidFill>
                  <a:prstClr val="white"/>
                </a:solidFill>
                <a:latin typeface="Tw Cen MT" pitchFamily="34" charset="0"/>
              </a:endParaRPr>
            </a:p>
          </p:txBody>
        </p:sp>
        <p:sp>
          <p:nvSpPr>
            <p:cNvPr id="26" name="Pie 25"/>
            <p:cNvSpPr/>
            <p:nvPr/>
          </p:nvSpPr>
          <p:spPr>
            <a:xfrm>
              <a:off x="1119265" y="-517789"/>
              <a:ext cx="3413760" cy="3413760"/>
            </a:xfrm>
            <a:prstGeom prst="pie">
              <a:avLst>
                <a:gd name="adj1" fmla="val 1800000"/>
                <a:gd name="adj2" fmla="val 9000000"/>
              </a:avLst>
            </a:prstGeom>
            <a:ln>
              <a:headEnd type="none" w="med" len="med"/>
              <a:tailEnd type="none" w="med" len="med"/>
            </a:ln>
            <a:effectLst>
              <a:outerShdw blurRad="50800" dist="38100" dir="16200000" rotWithShape="0">
                <a:prstClr val="black">
                  <a:alpha val="40000"/>
                </a:prstClr>
              </a:outerShdw>
            </a:effectLst>
          </p:spPr>
          <p:style>
            <a:lnRef idx="3">
              <a:schemeClr val="lt1"/>
            </a:lnRef>
            <a:fillRef idx="1">
              <a:schemeClr val="accent4"/>
            </a:fillRef>
            <a:effectRef idx="1">
              <a:schemeClr val="accent4"/>
            </a:effectRef>
            <a:fontRef idx="minor">
              <a:schemeClr val="lt1"/>
            </a:fontRef>
          </p:style>
        </p:sp>
        <p:sp>
          <p:nvSpPr>
            <p:cNvPr id="30" name="Circular Arrow 29"/>
            <p:cNvSpPr/>
            <p:nvPr/>
          </p:nvSpPr>
          <p:spPr>
            <a:xfrm>
              <a:off x="891709" y="-729218"/>
              <a:ext cx="3836416" cy="3836416"/>
            </a:xfrm>
            <a:prstGeom prst="circularArrow">
              <a:avLst>
                <a:gd name="adj1" fmla="val 5085"/>
                <a:gd name="adj2" fmla="val 327528"/>
                <a:gd name="adj3" fmla="val 8671970"/>
                <a:gd name="adj4" fmla="val 1800502"/>
                <a:gd name="adj5" fmla="val 5932"/>
              </a:avLst>
            </a:prstGeom>
          </p:spPr>
          <p:style>
            <a:lnRef idx="0">
              <a:schemeClr val="accent3">
                <a:shade val="90000"/>
                <a:hueOff val="0"/>
                <a:satOff val="0"/>
                <a:lumOff val="0"/>
                <a:alphaOff val="0"/>
              </a:schemeClr>
            </a:lnRef>
            <a:fillRef idx="3">
              <a:schemeClr val="accent3">
                <a:shade val="90000"/>
                <a:hueOff val="0"/>
                <a:satOff val="0"/>
                <a:lumOff val="0"/>
                <a:alphaOff val="0"/>
              </a:schemeClr>
            </a:fillRef>
            <a:effectRef idx="2">
              <a:schemeClr val="accent3">
                <a:shade val="90000"/>
                <a:hueOff val="0"/>
                <a:satOff val="0"/>
                <a:lumOff val="0"/>
                <a:alphaOff val="0"/>
              </a:schemeClr>
            </a:effectRef>
            <a:fontRef idx="minor">
              <a:schemeClr val="lt1"/>
            </a:fontRef>
          </p:style>
        </p:sp>
        <p:sp>
          <p:nvSpPr>
            <p:cNvPr id="32" name="Pie 6"/>
            <p:cNvSpPr/>
            <p:nvPr/>
          </p:nvSpPr>
          <p:spPr>
            <a:xfrm>
              <a:off x="1932065" y="1697092"/>
              <a:ext cx="1828800" cy="894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r>
                <a:rPr lang="en-US" sz="2500" dirty="0" smtClean="0">
                  <a:solidFill>
                    <a:prstClr val="white"/>
                  </a:solidFill>
                  <a:latin typeface="Tw Cen MT" pitchFamily="34" charset="0"/>
                </a:rPr>
                <a:t>Technology &amp; Software</a:t>
              </a:r>
              <a:endParaRPr lang="en-CA" sz="2500" dirty="0">
                <a:solidFill>
                  <a:prstClr val="white"/>
                </a:solidFill>
                <a:latin typeface="Tw Cen MT" pitchFamily="34" charset="0"/>
              </a:endParaRPr>
            </a:p>
          </p:txBody>
        </p:sp>
        <p:sp>
          <p:nvSpPr>
            <p:cNvPr id="27" name="Pie 26"/>
            <p:cNvSpPr/>
            <p:nvPr/>
          </p:nvSpPr>
          <p:spPr>
            <a:xfrm>
              <a:off x="1048957" y="-639709"/>
              <a:ext cx="3413760" cy="3413760"/>
            </a:xfrm>
            <a:prstGeom prst="pie">
              <a:avLst>
                <a:gd name="adj1" fmla="val 9000000"/>
                <a:gd name="adj2" fmla="val 16200000"/>
              </a:avLst>
            </a:prstGeom>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sp>
        <p:sp>
          <p:nvSpPr>
            <p:cNvPr id="28" name="Circular Arrow 27"/>
            <p:cNvSpPr/>
            <p:nvPr/>
          </p:nvSpPr>
          <p:spPr>
            <a:xfrm>
              <a:off x="837629" y="-851037"/>
              <a:ext cx="3836416" cy="3836416"/>
            </a:xfrm>
            <a:prstGeom prst="circularArrow">
              <a:avLst>
                <a:gd name="adj1" fmla="val 5085"/>
                <a:gd name="adj2" fmla="val 327528"/>
                <a:gd name="adj3" fmla="val 15873039"/>
                <a:gd name="adj4" fmla="val 9000000"/>
                <a:gd name="adj5" fmla="val 5932"/>
              </a:avLst>
            </a:prstGeom>
          </p:spPr>
          <p:style>
            <a:lnRef idx="0">
              <a:schemeClr val="accent3">
                <a:shade val="90000"/>
                <a:hueOff val="0"/>
                <a:satOff val="0"/>
                <a:lumOff val="0"/>
                <a:alphaOff val="0"/>
              </a:schemeClr>
            </a:lnRef>
            <a:fillRef idx="3">
              <a:schemeClr val="accent3">
                <a:shade val="90000"/>
                <a:hueOff val="0"/>
                <a:satOff val="0"/>
                <a:lumOff val="0"/>
                <a:alphaOff val="0"/>
              </a:schemeClr>
            </a:fillRef>
            <a:effectRef idx="2">
              <a:schemeClr val="accent3">
                <a:shade val="90000"/>
                <a:hueOff val="0"/>
                <a:satOff val="0"/>
                <a:lumOff val="0"/>
                <a:alphaOff val="0"/>
              </a:schemeClr>
            </a:effectRef>
            <a:fontRef idx="minor">
              <a:schemeClr val="lt1"/>
            </a:fontRef>
          </p:style>
        </p:sp>
        <p:sp>
          <p:nvSpPr>
            <p:cNvPr id="33" name="Pie 8"/>
            <p:cNvSpPr/>
            <p:nvPr/>
          </p:nvSpPr>
          <p:spPr>
            <a:xfrm>
              <a:off x="1444385" y="83683"/>
              <a:ext cx="1219200"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r>
                <a:rPr lang="en-US" sz="2500" dirty="0" smtClean="0">
                  <a:solidFill>
                    <a:prstClr val="white"/>
                  </a:solidFill>
                  <a:latin typeface="Tw Cen MT" pitchFamily="34" charset="0"/>
                </a:rPr>
                <a:t>Research</a:t>
              </a:r>
              <a:endParaRPr lang="en-CA" sz="2500" dirty="0">
                <a:solidFill>
                  <a:prstClr val="white"/>
                </a:solidFill>
                <a:latin typeface="Tw Cen MT" pitchFamily="34" charset="0"/>
              </a:endParaRPr>
            </a:p>
          </p:txBody>
        </p:sp>
      </p:grpSp>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9311" t="-107878" r="-9311" b="-1"/>
          <a:stretch/>
        </p:blipFill>
        <p:spPr>
          <a:xfrm>
            <a:off x="5207220" y="2113179"/>
            <a:ext cx="3810560" cy="3915392"/>
          </a:xfrm>
          <a:prstGeom prst="rect">
            <a:avLst/>
          </a:prstGeom>
          <a:effectLst>
            <a:outerShdw blurRad="50800" dist="38100" dir="16200000" rotWithShape="0">
              <a:prstClr val="black">
                <a:alpha val="40000"/>
              </a:prstClr>
            </a:outerShdw>
          </a:effectLst>
        </p:spPr>
      </p:pic>
      <p:pic>
        <p:nvPicPr>
          <p:cNvPr id="42" name="Picture 41"/>
          <p:cNvPicPr>
            <a:picLocks noChangeAspect="1"/>
          </p:cNvPicPr>
          <p:nvPr/>
        </p:nvPicPr>
        <p:blipFill rotWithShape="1">
          <a:blip r:embed="rId5">
            <a:extLst>
              <a:ext uri="{28A0092B-C50C-407E-A947-70E740481C1C}">
                <a14:useLocalDpi xmlns:a14="http://schemas.microsoft.com/office/drawing/2010/main" val="0"/>
              </a:ext>
            </a:extLst>
          </a:blip>
          <a:srcRect l="-110642" b="-44429"/>
          <a:stretch/>
        </p:blipFill>
        <p:spPr>
          <a:xfrm>
            <a:off x="5047013" y="2214750"/>
            <a:ext cx="3967418" cy="4067297"/>
          </a:xfrm>
          <a:prstGeom prst="rect">
            <a:avLst/>
          </a:prstGeom>
        </p:spPr>
      </p:pic>
      <p:cxnSp>
        <p:nvCxnSpPr>
          <p:cNvPr id="43" name="Straight Connector 42"/>
          <p:cNvCxnSpPr/>
          <p:nvPr/>
        </p:nvCxnSpPr>
        <p:spPr>
          <a:xfrm>
            <a:off x="4796949" y="2430563"/>
            <a:ext cx="0" cy="3429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72171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3)">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3)">
                                      <p:cBhvr>
                                        <p:cTn id="12" dur="1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heel(3)">
                                      <p:cBhvr>
                                        <p:cTn id="1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C:\Documents and Settings\MacNeiAE\My Documents\My Pictures\enough time taken MC900047786.WMF"/>
          <p:cNvPicPr>
            <a:picLocks noChangeAspect="1" noChangeArrowheads="1"/>
          </p:cNvPicPr>
          <p:nvPr/>
        </p:nvPicPr>
        <p:blipFill>
          <a:blip r:embed="rId3" cstate="print"/>
          <a:srcRect/>
          <a:stretch>
            <a:fillRect/>
          </a:stretch>
        </p:blipFill>
        <p:spPr bwMode="auto">
          <a:xfrm>
            <a:off x="2743200" y="990600"/>
            <a:ext cx="3733800" cy="4876800"/>
          </a:xfrm>
          <a:prstGeom prst="rect">
            <a:avLst/>
          </a:prstGeom>
          <a:noFill/>
        </p:spPr>
      </p:pic>
    </p:spTree>
    <p:extLst>
      <p:ext uri="{BB962C8B-B14F-4D97-AF65-F5344CB8AC3E}">
        <p14:creationId xmlns:p14="http://schemas.microsoft.com/office/powerpoint/2010/main" val="49943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C:\Documents and Settings\MacNeiAE\My Documents\My Pictures\contract MC900300842.WMF"/>
          <p:cNvPicPr>
            <a:picLocks noChangeAspect="1" noChangeArrowheads="1"/>
          </p:cNvPicPr>
          <p:nvPr/>
        </p:nvPicPr>
        <p:blipFill>
          <a:blip r:embed="rId3" cstate="print"/>
          <a:srcRect/>
          <a:stretch>
            <a:fillRect/>
          </a:stretch>
        </p:blipFill>
        <p:spPr bwMode="auto">
          <a:xfrm>
            <a:off x="1066800" y="1066800"/>
            <a:ext cx="2667000" cy="2057400"/>
          </a:xfrm>
          <a:prstGeom prst="rect">
            <a:avLst/>
          </a:prstGeom>
          <a:noFill/>
        </p:spPr>
      </p:pic>
      <p:pic>
        <p:nvPicPr>
          <p:cNvPr id="6147" name="Picture 3" descr="C:\Documents and Settings\MacNeiAE\My Documents\My Pictures\fighting over paper MC900300932.WMF"/>
          <p:cNvPicPr>
            <a:picLocks noChangeAspect="1" noChangeArrowheads="1"/>
          </p:cNvPicPr>
          <p:nvPr/>
        </p:nvPicPr>
        <p:blipFill>
          <a:blip r:embed="rId4" cstate="print"/>
          <a:srcRect/>
          <a:stretch>
            <a:fillRect/>
          </a:stretch>
        </p:blipFill>
        <p:spPr bwMode="auto">
          <a:xfrm>
            <a:off x="4876800" y="3276600"/>
            <a:ext cx="3124200" cy="2568575"/>
          </a:xfrm>
          <a:prstGeom prst="rect">
            <a:avLst/>
          </a:prstGeom>
          <a:noFill/>
        </p:spPr>
      </p:pic>
      <p:sp>
        <p:nvSpPr>
          <p:cNvPr id="7" name="Bent-Up Arrow 6"/>
          <p:cNvSpPr/>
          <p:nvPr/>
        </p:nvSpPr>
        <p:spPr>
          <a:xfrm rot="16200000" flipH="1" flipV="1">
            <a:off x="2190750" y="3295650"/>
            <a:ext cx="1219200" cy="1638300"/>
          </a:xfrm>
          <a:prstGeom prst="bentUpArrow">
            <a:avLst>
              <a:gd name="adj1" fmla="val 3235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828800"/>
          </a:xfrm>
        </p:spPr>
        <p:txBody>
          <a:bodyPr/>
          <a:lstStyle/>
          <a:p>
            <a:r>
              <a:rPr lang="en-US" dirty="0" smtClean="0"/>
              <a:t>The Client Meeting</a:t>
            </a:r>
            <a:endParaRPr lang="en-US" dirty="0"/>
          </a:p>
        </p:txBody>
      </p:sp>
      <p:pic>
        <p:nvPicPr>
          <p:cNvPr id="7170" name="Picture 2" descr="C:\Documents and Settings\MacNeiAE\My Documents\My Pictures\men at boardroom table MC900233085.WMF"/>
          <p:cNvPicPr>
            <a:picLocks noChangeAspect="1" noChangeArrowheads="1"/>
          </p:cNvPicPr>
          <p:nvPr/>
        </p:nvPicPr>
        <p:blipFill>
          <a:blip r:embed="rId3" cstate="print"/>
          <a:srcRect/>
          <a:stretch>
            <a:fillRect/>
          </a:stretch>
        </p:blipFill>
        <p:spPr bwMode="auto">
          <a:xfrm>
            <a:off x="1143000" y="3048000"/>
            <a:ext cx="6781800" cy="2667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what happens next…</a:t>
            </a:r>
            <a:endParaRPr lang="en-US" dirty="0"/>
          </a:p>
        </p:txBody>
      </p:sp>
      <p:sp>
        <p:nvSpPr>
          <p:cNvPr id="3" name="Text Placeholder 2"/>
          <p:cNvSpPr>
            <a:spLocks noGrp="1"/>
          </p:cNvSpPr>
          <p:nvPr>
            <p:ph type="body" idx="1"/>
          </p:nvPr>
        </p:nvSpPr>
        <p:spPr>
          <a:xfrm>
            <a:off x="457200" y="1535113"/>
            <a:ext cx="4040188" cy="750888"/>
          </a:xfrm>
        </p:spPr>
        <p:txBody>
          <a:bodyPr>
            <a:noAutofit/>
          </a:bodyPr>
          <a:lstStyle/>
          <a:p>
            <a:pPr algn="ctr"/>
            <a:r>
              <a:rPr lang="en-US" sz="4400" dirty="0" smtClean="0"/>
              <a:t>Client</a:t>
            </a:r>
            <a:endParaRPr lang="en-US" sz="4400" dirty="0"/>
          </a:p>
        </p:txBody>
      </p:sp>
      <p:sp>
        <p:nvSpPr>
          <p:cNvPr id="5" name="Text Placeholder 4"/>
          <p:cNvSpPr>
            <a:spLocks noGrp="1"/>
          </p:cNvSpPr>
          <p:nvPr>
            <p:ph type="body" sz="quarter" idx="3"/>
          </p:nvPr>
        </p:nvSpPr>
        <p:spPr/>
        <p:txBody>
          <a:bodyPr>
            <a:noAutofit/>
          </a:bodyPr>
          <a:lstStyle/>
          <a:p>
            <a:pPr algn="ctr"/>
            <a:r>
              <a:rPr lang="en-US" sz="4400" dirty="0" smtClean="0"/>
              <a:t>Lawyer</a:t>
            </a:r>
            <a:endParaRPr lang="en-US" sz="4400" dirty="0"/>
          </a:p>
        </p:txBody>
      </p:sp>
      <p:pic>
        <p:nvPicPr>
          <p:cNvPr id="7" name="Picture 2" descr="C:\Documents and Settings\MacNeiAE\My Documents\My Pictures\upset person MC900389204.WMF"/>
          <p:cNvPicPr>
            <a:picLocks noGrp="1" noChangeAspect="1" noChangeArrowheads="1"/>
          </p:cNvPicPr>
          <p:nvPr>
            <p:ph sz="half" idx="2"/>
          </p:nvPr>
        </p:nvPicPr>
        <p:blipFill>
          <a:blip r:embed="rId3" cstate="print"/>
          <a:srcRect/>
          <a:stretch>
            <a:fillRect/>
          </a:stretch>
        </p:blipFill>
        <p:spPr bwMode="auto">
          <a:xfrm>
            <a:off x="1371600" y="2667000"/>
            <a:ext cx="2362200" cy="3124200"/>
          </a:xfrm>
          <a:prstGeom prst="rect">
            <a:avLst/>
          </a:prstGeom>
          <a:noFill/>
        </p:spPr>
      </p:pic>
      <p:pic>
        <p:nvPicPr>
          <p:cNvPr id="9218" name="Picture 2" descr="C:\Documents and Settings\MacNeiAE\My Documents\My Pictures\catching money MC900413590.WMF"/>
          <p:cNvPicPr>
            <a:picLocks noGrp="1" noChangeAspect="1" noChangeArrowheads="1"/>
          </p:cNvPicPr>
          <p:nvPr>
            <p:ph sz="quarter" idx="4"/>
          </p:nvPr>
        </p:nvPicPr>
        <p:blipFill>
          <a:blip r:embed="rId4" cstate="print"/>
          <a:srcRect/>
          <a:stretch>
            <a:fillRect/>
          </a:stretch>
        </p:blipFill>
        <p:spPr bwMode="auto">
          <a:xfrm flipH="1">
            <a:off x="4800600" y="2362200"/>
            <a:ext cx="3533869" cy="34493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981200"/>
            <a:ext cx="8305800" cy="4495800"/>
          </a:xfrm>
          <a:prstGeom prst="rect">
            <a:avLst/>
          </a:prstGeom>
          <a:solidFill>
            <a:schemeClr val="bg1"/>
          </a:solidFill>
          <a:ln>
            <a:solidFill>
              <a:schemeClr val="bg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a:t>
            </a:r>
            <a:r>
              <a:rPr lang="en-US" sz="4000" dirty="0"/>
              <a:t>2)   A party who becomes aware that a proceeding is to be defended or contested, must take measures to preserve relevant electronic information</a:t>
            </a:r>
          </a:p>
        </p:txBody>
      </p:sp>
      <p:sp>
        <p:nvSpPr>
          <p:cNvPr id="2" name="Title 1"/>
          <p:cNvSpPr>
            <a:spLocks noGrp="1"/>
          </p:cNvSpPr>
          <p:nvPr>
            <p:ph type="title"/>
          </p:nvPr>
        </p:nvSpPr>
        <p:spPr>
          <a:xfrm>
            <a:off x="457200" y="274638"/>
            <a:ext cx="8229600" cy="1858962"/>
          </a:xfrm>
        </p:spPr>
        <p:txBody>
          <a:bodyPr>
            <a:normAutofit/>
          </a:bodyPr>
          <a:lstStyle/>
          <a:p>
            <a:r>
              <a:rPr lang="en-US" dirty="0" smtClean="0"/>
              <a:t>R. 16.02:</a:t>
            </a:r>
            <a:br>
              <a:rPr lang="en-US" dirty="0" smtClean="0"/>
            </a:br>
            <a:r>
              <a:rPr lang="en-US" dirty="0" smtClean="0"/>
              <a:t>The Duty to Preserve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Electronic Information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endParaRPr lang="en-US" dirty="0" smtClean="0"/>
          </a:p>
          <a:p>
            <a:r>
              <a:rPr lang="en-US" dirty="0" smtClean="0"/>
              <a:t>… means </a:t>
            </a:r>
            <a:r>
              <a:rPr lang="en-US" dirty="0"/>
              <a:t>a </a:t>
            </a:r>
            <a:r>
              <a:rPr lang="en-US" b="1" dirty="0"/>
              <a:t>digital record </a:t>
            </a:r>
            <a:r>
              <a:rPr lang="en-US" dirty="0"/>
              <a:t>that is perceived with the assistance of a computer as a text, spreadsheet, image, sound, or other intelligible thing </a:t>
            </a:r>
            <a:endParaRPr lang="en-US" dirty="0" smtClean="0"/>
          </a:p>
          <a:p>
            <a:r>
              <a:rPr lang="en-US" dirty="0" smtClean="0"/>
              <a:t>and </a:t>
            </a:r>
            <a:r>
              <a:rPr lang="en-US" dirty="0"/>
              <a:t>it </a:t>
            </a:r>
            <a:r>
              <a:rPr lang="en-US" b="1" dirty="0"/>
              <a:t>includes metadata </a:t>
            </a:r>
            <a:r>
              <a:rPr lang="en-US" dirty="0"/>
              <a:t>associated with the record </a:t>
            </a:r>
            <a:r>
              <a:rPr lang="en-US" dirty="0" smtClean="0"/>
              <a:t>and …</a:t>
            </a:r>
          </a:p>
          <a:p>
            <a:r>
              <a:rPr lang="en-US" dirty="0" smtClean="0"/>
              <a:t>a </a:t>
            </a:r>
            <a:r>
              <a:rPr lang="en-US" dirty="0"/>
              <a:t>record produced by a computer processing data, </a:t>
            </a:r>
            <a:r>
              <a:rPr lang="en-US" dirty="0" smtClean="0"/>
              <a:t>and …</a:t>
            </a:r>
          </a:p>
        </p:txBody>
      </p:sp>
    </p:spTree>
    <p:extLst>
      <p:ext uri="{BB962C8B-B14F-4D97-AF65-F5344CB8AC3E}">
        <p14:creationId xmlns:p14="http://schemas.microsoft.com/office/powerpoint/2010/main" val="56691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Examples of Electronic Information</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dirty="0" smtClean="0"/>
              <a:t>(</a:t>
            </a:r>
            <a:r>
              <a:rPr lang="en-US" dirty="0"/>
              <a:t>i)      </a:t>
            </a:r>
            <a:r>
              <a:rPr lang="en-US" b="1" dirty="0"/>
              <a:t> an e-mail</a:t>
            </a:r>
            <a:r>
              <a:rPr lang="en-US" dirty="0"/>
              <a:t>, including an attachment and the metadata in the header fields showing such information as the message’s history and information about a blind copy,</a:t>
            </a:r>
          </a:p>
          <a:p>
            <a:r>
              <a:rPr lang="en-US" dirty="0"/>
              <a:t>(ii)     </a:t>
            </a:r>
            <a:r>
              <a:rPr lang="en-US" b="1" dirty="0"/>
              <a:t>a word processing file</a:t>
            </a:r>
            <a:r>
              <a:rPr lang="en-US" dirty="0"/>
              <a:t>, including the metadata such as metadata showing creation date, modification date, access date, printing information, and the pre-edit data from earlier drafts,</a:t>
            </a:r>
          </a:p>
          <a:p>
            <a:r>
              <a:rPr lang="en-US" dirty="0"/>
              <a:t>(iii)    </a:t>
            </a:r>
            <a:r>
              <a:rPr lang="en-US" b="1" dirty="0"/>
              <a:t>a sound file </a:t>
            </a:r>
            <a:r>
              <a:rPr lang="en-US" dirty="0"/>
              <a:t>including the metadata, such as the date of recording,</a:t>
            </a:r>
          </a:p>
          <a:p>
            <a:r>
              <a:rPr lang="en-US" dirty="0"/>
              <a:t>(iv)    new information to be </a:t>
            </a:r>
            <a:r>
              <a:rPr lang="en-US" b="1" dirty="0"/>
              <a:t>produced by a database </a:t>
            </a:r>
            <a:r>
              <a:rPr lang="en-US" dirty="0"/>
              <a:t>capable of processing its data so as to produce the information</a:t>
            </a:r>
            <a:r>
              <a:rPr lang="en-US" dirty="0" smtClean="0"/>
              <a:t>;</a:t>
            </a:r>
          </a:p>
        </p:txBody>
      </p:sp>
    </p:spTree>
    <p:extLst>
      <p:ext uri="{BB962C8B-B14F-4D97-AF65-F5344CB8AC3E}">
        <p14:creationId xmlns:p14="http://schemas.microsoft.com/office/powerpoint/2010/main" val="124335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_Oj25887BkGEudvxP6p0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LqTC2_t6UU2Zn3XNLesF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tXuK5a3kCoLSgFVN.1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_Oj25887BkGEudvxP6p0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LqTC2_t6UU2Zn3XNLesFo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tXuK5a3kCoLSgFVN.1yg"/>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102801098">
  <a:themeElements>
    <a:clrScheme name="Custom 7">
      <a:dk1>
        <a:sysClr val="windowText" lastClr="000000"/>
      </a:dk1>
      <a:lt1>
        <a:sysClr val="window" lastClr="FFFFFF"/>
      </a:lt1>
      <a:dk2>
        <a:srgbClr val="1F497D"/>
      </a:dk2>
      <a:lt2>
        <a:srgbClr val="EEECE1"/>
      </a:lt2>
      <a:accent1>
        <a:srgbClr val="0072B9"/>
      </a:accent1>
      <a:accent2>
        <a:srgbClr val="939469"/>
      </a:accent2>
      <a:accent3>
        <a:srgbClr val="B38A31"/>
      </a:accent3>
      <a:accent4>
        <a:srgbClr val="0A3C6E"/>
      </a:accent4>
      <a:accent5>
        <a:srgbClr val="6C420E"/>
      </a:accent5>
      <a:accent6>
        <a:srgbClr val="464849"/>
      </a:accent6>
      <a:hlink>
        <a:srgbClr val="0000FF"/>
      </a:hlink>
      <a:folHlink>
        <a:srgbClr val="800080"/>
      </a:folHlink>
    </a:clrScheme>
    <a:fontScheme name="StripedBorder_16x9">
      <a:majorFont>
        <a:latin typeface="Euphemia"/>
        <a:ea typeface=""/>
        <a:cs typeface=""/>
      </a:majorFont>
      <a:minorFont>
        <a:latin typeface="Euphemi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TotalTime>
  <Words>1165</Words>
  <Application>Microsoft Office PowerPoint</Application>
  <PresentationFormat>On-screen Show (4:3)</PresentationFormat>
  <Paragraphs>197</Paragraphs>
  <Slides>38</Slides>
  <Notes>29</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TS102801098</vt:lpstr>
      <vt:lpstr>1_Office Theme</vt:lpstr>
      <vt:lpstr>e-DISCOVERY AND  INFORMATION MANAGEMENT</vt:lpstr>
      <vt:lpstr>Overview</vt:lpstr>
      <vt:lpstr>Mapping it Out</vt:lpstr>
      <vt:lpstr>PowerPoint Presentation</vt:lpstr>
      <vt:lpstr>The Client Meeting</vt:lpstr>
      <vt:lpstr>Guess what happens next…</vt:lpstr>
      <vt:lpstr>R. 16.02: The Duty to Preserve</vt:lpstr>
      <vt:lpstr>Electronic Information</vt:lpstr>
      <vt:lpstr>Examples of Electronic Information</vt:lpstr>
      <vt:lpstr>Electronic Information</vt:lpstr>
      <vt:lpstr>Duty is to Preserve ESI that is…</vt:lpstr>
      <vt:lpstr>R. 16.02(b)</vt:lpstr>
      <vt:lpstr>Paper or Electronic Copies</vt:lpstr>
      <vt:lpstr>PowerPoint Presentation</vt:lpstr>
      <vt:lpstr>“Exactly Copy”</vt:lpstr>
      <vt:lpstr>What is “exactly copy”?</vt:lpstr>
      <vt:lpstr>Mirror Image</vt:lpstr>
      <vt:lpstr>Preservation Guidelines</vt:lpstr>
      <vt:lpstr>Identify data sources for preservation</vt:lpstr>
      <vt:lpstr>More Preservation Guidelines</vt:lpstr>
      <vt:lpstr>We always have our backup tapes…</vt:lpstr>
      <vt:lpstr>And Even More…</vt:lpstr>
      <vt:lpstr>But that’s not all…</vt:lpstr>
      <vt:lpstr>Production of Documents</vt:lpstr>
      <vt:lpstr>Affidavit Disclosing Electronic Information (Corporation)</vt:lpstr>
      <vt:lpstr>R. 16.09(3)(d): Exchange of Affidavits</vt:lpstr>
      <vt:lpstr>Introduction</vt:lpstr>
      <vt:lpstr>PowerPoint Presentation</vt:lpstr>
      <vt:lpstr>e-DISCOVERY AND  INFORMATION MANAGEMENT</vt:lpstr>
      <vt:lpstr>PowerPoint Presentation</vt:lpstr>
      <vt:lpstr>PowerPoint Presentation</vt:lpstr>
      <vt:lpstr>Information Management and e-Discovery</vt:lpstr>
      <vt:lpstr>Information Management and e-Discovery</vt:lpstr>
      <vt:lpstr>Information Management and e-Discovery</vt:lpstr>
      <vt:lpstr>Information Management and e-Discovery</vt:lpstr>
      <vt:lpstr>Information Management and e-Discovery</vt:lpstr>
      <vt:lpstr>Information Management and e-Discovery</vt:lpstr>
      <vt:lpstr>PowerPoint Presentation</vt:lpstr>
    </vt:vector>
  </TitlesOfParts>
  <Company>Department of Justice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E-Discovery</dc:title>
  <dc:creator>Nova Scotia</dc:creator>
  <cp:lastModifiedBy>Agnes MacNeil</cp:lastModifiedBy>
  <cp:revision>116</cp:revision>
  <dcterms:created xsi:type="dcterms:W3CDTF">2011-07-26T14:32:57Z</dcterms:created>
  <dcterms:modified xsi:type="dcterms:W3CDTF">2013-02-06T20:21:27Z</dcterms:modified>
</cp:coreProperties>
</file>